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49"/>
  </p:notesMasterIdLst>
  <p:sldIdLst>
    <p:sldId id="923" r:id="rId2"/>
    <p:sldId id="948" r:id="rId3"/>
    <p:sldId id="973" r:id="rId4"/>
    <p:sldId id="975" r:id="rId5"/>
    <p:sldId id="957" r:id="rId6"/>
    <p:sldId id="1030" r:id="rId7"/>
    <p:sldId id="976" r:id="rId8"/>
    <p:sldId id="1004" r:id="rId9"/>
    <p:sldId id="1016" r:id="rId10"/>
    <p:sldId id="1018" r:id="rId11"/>
    <p:sldId id="1042" r:id="rId12"/>
    <p:sldId id="958" r:id="rId13"/>
    <p:sldId id="982" r:id="rId14"/>
    <p:sldId id="983" r:id="rId15"/>
    <p:sldId id="984" r:id="rId16"/>
    <p:sldId id="980" r:id="rId17"/>
    <p:sldId id="981" r:id="rId18"/>
    <p:sldId id="1031" r:id="rId19"/>
    <p:sldId id="978" r:id="rId20"/>
    <p:sldId id="974" r:id="rId21"/>
    <p:sldId id="985" r:id="rId22"/>
    <p:sldId id="986" r:id="rId23"/>
    <p:sldId id="987" r:id="rId24"/>
    <p:sldId id="991" r:id="rId25"/>
    <p:sldId id="989" r:id="rId26"/>
    <p:sldId id="990" r:id="rId27"/>
    <p:sldId id="1003" r:id="rId28"/>
    <p:sldId id="1002" r:id="rId29"/>
    <p:sldId id="994" r:id="rId30"/>
    <p:sldId id="996" r:id="rId31"/>
    <p:sldId id="997" r:id="rId32"/>
    <p:sldId id="998" r:id="rId33"/>
    <p:sldId id="999" r:id="rId34"/>
    <p:sldId id="1000" r:id="rId35"/>
    <p:sldId id="1014" r:id="rId36"/>
    <p:sldId id="1015" r:id="rId37"/>
    <p:sldId id="1005" r:id="rId38"/>
    <p:sldId id="1033" r:id="rId39"/>
    <p:sldId id="1034" r:id="rId40"/>
    <p:sldId id="1035" r:id="rId41"/>
    <p:sldId id="1036" r:id="rId42"/>
    <p:sldId id="1037" r:id="rId43"/>
    <p:sldId id="1038" r:id="rId44"/>
    <p:sldId id="1039" r:id="rId45"/>
    <p:sldId id="1040" r:id="rId46"/>
    <p:sldId id="1041" r:id="rId47"/>
    <p:sldId id="1001" r:id="rId48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50B4C8"/>
    <a:srgbClr val="404040"/>
    <a:srgbClr val="FF00FF"/>
    <a:srgbClr val="D67B01"/>
    <a:srgbClr val="008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Világos stílus 1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Világos stíl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Sötét stílus 2 – 3./4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Közepesen sötét stílus 1 – 3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Világos stílus 1 – 3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Világos stílus 2 – 3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84E427A-3D55-4303-BF80-6455036E1DE7}" styleName="Téma alapján készült stílus 1 – 2. jelölőszín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7B26C5-4107-4FEC-AEDC-1716B250A1EF}" styleName="Világos stíl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12" autoAdjust="0"/>
    <p:restoredTop sz="85458" autoAdjust="0"/>
  </p:normalViewPr>
  <p:slideViewPr>
    <p:cSldViewPr>
      <p:cViewPr varScale="1">
        <p:scale>
          <a:sx n="60" d="100"/>
          <a:sy n="60" d="100"/>
        </p:scale>
        <p:origin x="195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2F8A1FB-E3FB-480B-B781-95A6BE63208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24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F8A1FB-E3FB-480B-B781-95A6BE63208D}" type="slidenum">
              <a:rPr lang="hu-HU" smtClean="0"/>
              <a:pPr>
                <a:defRPr/>
              </a:pPr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2653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5825">
              <a:defRPr sz="1400">
                <a:solidFill>
                  <a:srgbClr val="A3222A"/>
                </a:solidFill>
                <a:latin typeface="TheSansCorrespondence"/>
                <a:cs typeface="Arial" panose="020B0604020202020204" pitchFamily="34" charset="0"/>
              </a:defRPr>
            </a:lvl1pPr>
            <a:lvl2pPr marL="742950" indent="-285750" defTabSz="885825">
              <a:defRPr sz="1400">
                <a:solidFill>
                  <a:srgbClr val="A3222A"/>
                </a:solidFill>
                <a:latin typeface="TheSansCorrespondence"/>
                <a:cs typeface="Arial" panose="020B0604020202020204" pitchFamily="34" charset="0"/>
              </a:defRPr>
            </a:lvl2pPr>
            <a:lvl3pPr marL="1143000" indent="-228600" defTabSz="885825">
              <a:defRPr sz="1400">
                <a:solidFill>
                  <a:srgbClr val="A3222A"/>
                </a:solidFill>
                <a:latin typeface="TheSansCorrespondence"/>
                <a:cs typeface="Arial" panose="020B0604020202020204" pitchFamily="34" charset="0"/>
              </a:defRPr>
            </a:lvl3pPr>
            <a:lvl4pPr marL="1600200" indent="-228600" defTabSz="885825">
              <a:defRPr sz="1400">
                <a:solidFill>
                  <a:srgbClr val="A3222A"/>
                </a:solidFill>
                <a:latin typeface="TheSansCorrespondence"/>
                <a:cs typeface="Arial" panose="020B0604020202020204" pitchFamily="34" charset="0"/>
              </a:defRPr>
            </a:lvl4pPr>
            <a:lvl5pPr marL="2057400" indent="-228600" defTabSz="885825">
              <a:defRPr sz="1400">
                <a:solidFill>
                  <a:srgbClr val="A3222A"/>
                </a:solidFill>
                <a:latin typeface="TheSansCorrespondence"/>
                <a:cs typeface="Arial" panose="020B0604020202020204" pitchFamily="34" charset="0"/>
              </a:defRPr>
            </a:lvl5pPr>
            <a:lvl6pPr marL="2514600" indent="-228600" defTabSz="8858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A3222A"/>
                </a:solidFill>
                <a:latin typeface="TheSansCorrespondence"/>
                <a:cs typeface="Arial" panose="020B0604020202020204" pitchFamily="34" charset="0"/>
              </a:defRPr>
            </a:lvl6pPr>
            <a:lvl7pPr marL="2971800" indent="-228600" defTabSz="8858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A3222A"/>
                </a:solidFill>
                <a:latin typeface="TheSansCorrespondence"/>
                <a:cs typeface="Arial" panose="020B0604020202020204" pitchFamily="34" charset="0"/>
              </a:defRPr>
            </a:lvl7pPr>
            <a:lvl8pPr marL="3429000" indent="-228600" defTabSz="8858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A3222A"/>
                </a:solidFill>
                <a:latin typeface="TheSansCorrespondence"/>
                <a:cs typeface="Arial" panose="020B0604020202020204" pitchFamily="34" charset="0"/>
              </a:defRPr>
            </a:lvl8pPr>
            <a:lvl9pPr marL="3886200" indent="-228600" defTabSz="8858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A3222A"/>
                </a:solidFill>
                <a:latin typeface="TheSansCorrespondence"/>
                <a:cs typeface="Arial" panose="020B0604020202020204" pitchFamily="34" charset="0"/>
              </a:defRPr>
            </a:lvl9pPr>
          </a:lstStyle>
          <a:p>
            <a:fld id="{2C4254B1-9AAF-41FB-8B92-D2314BCDFDAD}" type="slidenum">
              <a:rPr lang="hu-HU" altLang="en-US" sz="130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17</a:t>
            </a:fld>
            <a:endParaRPr lang="hu-HU" altLang="en-US" sz="1300" smtClean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156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hu-HU" sz="12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Risk-based</a:t>
            </a:r>
            <a:r>
              <a:rPr lang="hu-HU" sz="1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audit is </a:t>
            </a:r>
            <a:r>
              <a:rPr lang="hu-HU" sz="12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essential</a:t>
            </a:r>
            <a:r>
              <a:rPr lang="hu-HU" sz="1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12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</a:t>
            </a:r>
            <a:r>
              <a:rPr lang="hu-HU" sz="1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12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badly</a:t>
            </a:r>
            <a:r>
              <a:rPr lang="hu-HU" sz="1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12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targeted</a:t>
            </a:r>
            <a:r>
              <a:rPr lang="hu-HU" sz="1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12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audits</a:t>
            </a:r>
            <a:r>
              <a:rPr lang="hu-HU" sz="1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12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have</a:t>
            </a:r>
            <a:r>
              <a:rPr lang="hu-HU" sz="1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12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severe</a:t>
            </a:r>
            <a:r>
              <a:rPr lang="hu-HU" sz="1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12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adverse</a:t>
            </a:r>
            <a:r>
              <a:rPr lang="hu-HU" sz="1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12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consequences</a:t>
            </a:r>
            <a:r>
              <a:rPr lang="hu-HU" sz="1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12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</a:t>
            </a:r>
            <a:r>
              <a:rPr lang="hu-HU" sz="1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12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hu-HU" sz="1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12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non-corrupt</a:t>
            </a:r>
            <a:r>
              <a:rPr lang="hu-HU" sz="1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less </a:t>
            </a:r>
            <a:r>
              <a:rPr lang="hu-HU" sz="12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spending</a:t>
            </a:r>
            <a:r>
              <a:rPr lang="hu-HU" sz="1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hu-HU" sz="12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Brazi</a:t>
            </a:r>
            <a:r>
              <a:rPr lang="hu-HU" sz="1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), more </a:t>
            </a:r>
            <a:r>
              <a:rPr lang="hu-HU" sz="12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discretionary</a:t>
            </a:r>
            <a:r>
              <a:rPr lang="hu-HU" sz="1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12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spending</a:t>
            </a:r>
            <a:r>
              <a:rPr lang="hu-HU" sz="1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(Chile)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hu-H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lang="hu-HU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20567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81092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37818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63203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More </a:t>
            </a:r>
            <a:r>
              <a:rPr lang="hu-HU" dirty="0" err="1" smtClean="0"/>
              <a:t>complicated</a:t>
            </a:r>
            <a:r>
              <a:rPr lang="hu-HU" dirty="0" smtClean="0"/>
              <a:t> </a:t>
            </a:r>
            <a:r>
              <a:rPr lang="hu-HU" dirty="0" err="1" smtClean="0"/>
              <a:t>analysis</a:t>
            </a:r>
            <a:r>
              <a:rPr lang="hu-HU" dirty="0" smtClean="0"/>
              <a:t> is </a:t>
            </a:r>
            <a:r>
              <a:rPr lang="hu-HU" dirty="0" err="1" smtClean="0"/>
              <a:t>also</a:t>
            </a:r>
            <a:r>
              <a:rPr lang="hu-HU" dirty="0" smtClean="0"/>
              <a:t> </a:t>
            </a:r>
            <a:r>
              <a:rPr lang="hu-HU" dirty="0" err="1" smtClean="0"/>
              <a:t>possible</a:t>
            </a:r>
            <a:r>
              <a:rPr lang="hu-HU" dirty="0" smtClean="0"/>
              <a:t>,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example</a:t>
            </a:r>
            <a:r>
              <a:rPr lang="hu-HU" dirty="0" smtClean="0"/>
              <a:t> </a:t>
            </a:r>
            <a:r>
              <a:rPr lang="hu-HU" dirty="0" err="1" smtClean="0"/>
              <a:t>repeated</a:t>
            </a:r>
            <a:r>
              <a:rPr lang="hu-HU" dirty="0" smtClean="0"/>
              <a:t> </a:t>
            </a:r>
            <a:r>
              <a:rPr lang="hu-HU" dirty="0" err="1" smtClean="0"/>
              <a:t>award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same</a:t>
            </a:r>
            <a:r>
              <a:rPr lang="hu-HU" dirty="0" smtClean="0"/>
              <a:t> </a:t>
            </a:r>
            <a:r>
              <a:rPr lang="hu-HU" dirty="0" err="1" smtClean="0"/>
              <a:t>buyer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smae</a:t>
            </a:r>
            <a:r>
              <a:rPr lang="hu-HU" dirty="0" smtClean="0"/>
              <a:t> CPV </a:t>
            </a:r>
            <a:r>
              <a:rPr lang="hu-HU" dirty="0" err="1" smtClean="0"/>
              <a:t>in</a:t>
            </a:r>
            <a:r>
              <a:rPr lang="hu-HU" dirty="0" smtClean="0"/>
              <a:t> a </a:t>
            </a:r>
            <a:r>
              <a:rPr lang="hu-HU" dirty="0" err="1" smtClean="0"/>
              <a:t>short</a:t>
            </a:r>
            <a:r>
              <a:rPr lang="hu-HU" dirty="0" smtClean="0"/>
              <a:t> </a:t>
            </a:r>
            <a:r>
              <a:rPr lang="hu-HU" dirty="0" err="1" smtClean="0"/>
              <a:t>time</a:t>
            </a:r>
            <a:endParaRPr lang="hu-H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hu-HU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31</a:t>
            </a:fld>
            <a:endParaRPr lang="hu-HU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15037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DB04C-5570-4DB8-84EC-7249AE4414E1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8587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1504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F8A1FB-E3FB-480B-B781-95A6BE63208D}" type="slidenum">
              <a:rPr lang="hu-HU" smtClean="0"/>
              <a:pPr>
                <a:defRPr/>
              </a:pPr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9920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Not</a:t>
            </a:r>
            <a:r>
              <a:rPr lang="hu-HU" dirty="0" smtClean="0"/>
              <a:t> </a:t>
            </a:r>
            <a:r>
              <a:rPr lang="hu-HU" dirty="0" err="1" smtClean="0"/>
              <a:t>necesarily</a:t>
            </a:r>
            <a:r>
              <a:rPr lang="hu-HU" dirty="0" smtClean="0"/>
              <a:t> </a:t>
            </a:r>
            <a:r>
              <a:rPr lang="hu-HU" dirty="0" err="1" smtClean="0"/>
              <a:t>illegal</a:t>
            </a:r>
            <a:r>
              <a:rPr lang="hu-HU" dirty="0" smtClean="0"/>
              <a:t>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F8A1FB-E3FB-480B-B781-95A6BE63208D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5931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5-20</a:t>
            </a:r>
            <a:r>
              <a:rPr lang="hu-HU" baseline="0" dirty="0" smtClean="0"/>
              <a:t> tested </a:t>
            </a:r>
            <a:r>
              <a:rPr lang="hu-HU" baseline="0" dirty="0" err="1" smtClean="0"/>
              <a:t>indicators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each</a:t>
            </a:r>
            <a:r>
              <a:rPr lang="hu-HU" baseline="0" dirty="0" smtClean="0"/>
              <a:t> </a:t>
            </a:r>
            <a:r>
              <a:rPr lang="hu-HU" baseline="0" dirty="0" err="1" smtClean="0"/>
              <a:t>group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F8A1FB-E3FB-480B-B781-95A6BE63208D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3899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N=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587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075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contracts</a:t>
            </a:r>
            <a:endParaRPr lang="hu-HU" baseline="0" dirty="0" smtClean="0"/>
          </a:p>
          <a:p>
            <a:r>
              <a:rPr lang="hu-HU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Source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 </a:t>
            </a:r>
            <a:r>
              <a:rPr lang="en-US" sz="1200" b="0" dirty="0" smtClean="0"/>
              <a:t>Fazekas, M., &amp; </a:t>
            </a:r>
            <a:r>
              <a:rPr lang="en-US" sz="1200" b="0" dirty="0" err="1" smtClean="0"/>
              <a:t>Kocsis</a:t>
            </a:r>
            <a:r>
              <a:rPr lang="en-US" sz="1200" b="0" dirty="0" smtClean="0"/>
              <a:t>, G. (201</a:t>
            </a:r>
            <a:r>
              <a:rPr lang="hu-HU" sz="1200" b="0" dirty="0" smtClean="0"/>
              <a:t>7</a:t>
            </a:r>
            <a:r>
              <a:rPr lang="en-US" sz="1200" b="0" dirty="0" smtClean="0"/>
              <a:t>). </a:t>
            </a:r>
            <a:r>
              <a:rPr lang="en-US" sz="1200" b="0" i="1" dirty="0" smtClean="0"/>
              <a:t>Uncovering High-Level Corruption: Cross-National Corruption Proxies Using Government Contracting Data.</a:t>
            </a:r>
            <a:r>
              <a:rPr lang="en-US" sz="1200" b="0" dirty="0" smtClean="0"/>
              <a:t> </a:t>
            </a:r>
            <a:r>
              <a:rPr lang="hu-HU" sz="1200" b="0" dirty="0" smtClean="0"/>
              <a:t>British</a:t>
            </a:r>
            <a:r>
              <a:rPr lang="hu-HU" sz="1200" b="0" baseline="0" dirty="0" smtClean="0"/>
              <a:t> Journal of </a:t>
            </a:r>
            <a:r>
              <a:rPr lang="hu-HU" sz="1200" b="0" baseline="0" dirty="0" err="1" smtClean="0"/>
              <a:t>Political</a:t>
            </a:r>
            <a:r>
              <a:rPr lang="hu-HU" sz="1200" b="0" baseline="0" dirty="0" smtClean="0"/>
              <a:t> Science</a:t>
            </a:r>
            <a:r>
              <a:rPr lang="en-US" sz="1200" b="0" dirty="0" smtClean="0"/>
              <a:t>.</a:t>
            </a:r>
            <a:r>
              <a:rPr lang="hu-HU" sz="1200" b="0" dirty="0" smtClean="0"/>
              <a:t> https://www.cambridge.org/core/journals/british-journal-of-political-science/article/uncovering-highlevel-corruption-crossnational-objective-corruption-risk-indicators-using-public-procurement-data/8A1742693965AA92BE4D2BA53EADFDF0</a:t>
            </a:r>
          </a:p>
          <a:p>
            <a:r>
              <a:rPr lang="hu-HU" dirty="0" smtClean="0"/>
              <a:t>and </a:t>
            </a:r>
            <a:r>
              <a:rPr lang="hu-HU" dirty="0" err="1" smtClean="0"/>
              <a:t>own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calculations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using</a:t>
            </a:r>
            <a:r>
              <a:rPr lang="hu-HU" baseline="0" dirty="0" smtClean="0"/>
              <a:t> </a:t>
            </a:r>
            <a:r>
              <a:rPr lang="hu-HU" baseline="0" dirty="0" err="1" smtClean="0"/>
              <a:t>national</a:t>
            </a:r>
            <a:r>
              <a:rPr lang="hu-HU" baseline="0" dirty="0" smtClean="0"/>
              <a:t> </a:t>
            </a:r>
            <a:r>
              <a:rPr lang="hu-HU" baseline="0" dirty="0" err="1" smtClean="0"/>
              <a:t>public</a:t>
            </a:r>
            <a:r>
              <a:rPr lang="hu-HU" baseline="0" dirty="0" smtClean="0"/>
              <a:t> </a:t>
            </a:r>
            <a:r>
              <a:rPr lang="hu-HU" baseline="0" dirty="0" err="1" smtClean="0"/>
              <a:t>procurement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data</a:t>
            </a:r>
            <a:r>
              <a:rPr lang="hu-HU" baseline="0" dirty="0" smtClean="0"/>
              <a:t> </a:t>
            </a:r>
            <a:r>
              <a:rPr lang="hu-HU" baseline="0" dirty="0" err="1" smtClean="0"/>
              <a:t>for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outside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EU-EEA</a:t>
            </a:r>
            <a:endParaRPr lang="hu-HU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F8A1FB-E3FB-480B-B781-95A6BE63208D}" type="slidenum">
              <a:rPr lang="hu-HU" smtClean="0"/>
              <a:pPr>
                <a:defRPr/>
              </a:pPr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1826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Single</a:t>
            </a:r>
            <a:r>
              <a:rPr lang="hu-HU" dirty="0" smtClean="0"/>
              <a:t> </a:t>
            </a:r>
            <a:r>
              <a:rPr lang="hu-HU" dirty="0" err="1" smtClean="0"/>
              <a:t>bidding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competitive</a:t>
            </a:r>
            <a:r>
              <a:rPr lang="hu-HU" dirty="0" smtClean="0"/>
              <a:t> </a:t>
            </a:r>
            <a:r>
              <a:rPr lang="hu-HU" dirty="0" err="1" smtClean="0"/>
              <a:t>markets</a:t>
            </a:r>
            <a:r>
              <a:rPr lang="hu-HU" dirty="0" smtClean="0"/>
              <a:t> </a:t>
            </a:r>
            <a:r>
              <a:rPr lang="hu-HU" dirty="0" err="1" smtClean="0"/>
              <a:t>matches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corruption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definition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directly</a:t>
            </a:r>
            <a:endParaRPr lang="hu-HU" dirty="0" smtClean="0"/>
          </a:p>
          <a:p>
            <a:r>
              <a:rPr lang="hu-HU" dirty="0" err="1" smtClean="0"/>
              <a:t>Binary</a:t>
            </a:r>
            <a:r>
              <a:rPr lang="hu-HU" dirty="0" smtClean="0"/>
              <a:t> </a:t>
            </a:r>
            <a:r>
              <a:rPr lang="hu-HU" dirty="0" err="1" smtClean="0"/>
              <a:t>logistic</a:t>
            </a:r>
            <a:r>
              <a:rPr lang="hu-HU" dirty="0" smtClean="0"/>
              <a:t> </a:t>
            </a:r>
            <a:r>
              <a:rPr lang="hu-HU" dirty="0" err="1" smtClean="0"/>
              <a:t>regression</a:t>
            </a:r>
            <a:r>
              <a:rPr lang="hu-HU" dirty="0" smtClean="0"/>
              <a:t> </a:t>
            </a:r>
            <a:r>
              <a:rPr lang="hu-HU" dirty="0" err="1" smtClean="0"/>
              <a:t>controlling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contract</a:t>
            </a:r>
            <a:r>
              <a:rPr lang="hu-HU" dirty="0" smtClean="0"/>
              <a:t> </a:t>
            </a:r>
            <a:r>
              <a:rPr lang="hu-HU" dirty="0" err="1" smtClean="0"/>
              <a:t>value</a:t>
            </a:r>
            <a:r>
              <a:rPr lang="hu-HU" dirty="0" smtClean="0"/>
              <a:t>, main </a:t>
            </a:r>
            <a:r>
              <a:rPr lang="hu-HU" dirty="0" err="1" smtClean="0"/>
              <a:t>product</a:t>
            </a:r>
            <a:r>
              <a:rPr lang="hu-HU" dirty="0" smtClean="0"/>
              <a:t> market, </a:t>
            </a:r>
            <a:r>
              <a:rPr lang="hu-HU" dirty="0" err="1" smtClean="0"/>
              <a:t>contracting</a:t>
            </a:r>
            <a:r>
              <a:rPr lang="hu-HU" dirty="0" smtClean="0"/>
              <a:t> body </a:t>
            </a:r>
            <a:r>
              <a:rPr lang="hu-HU" dirty="0" err="1" smtClean="0"/>
              <a:t>type</a:t>
            </a:r>
            <a:r>
              <a:rPr lang="hu-HU" dirty="0" smtClean="0"/>
              <a:t>, </a:t>
            </a:r>
            <a:r>
              <a:rPr lang="hu-HU" dirty="0" err="1" smtClean="0"/>
              <a:t>location</a:t>
            </a:r>
            <a:r>
              <a:rPr lang="hu-HU" dirty="0" smtClean="0"/>
              <a:t>,</a:t>
            </a:r>
            <a:r>
              <a:rPr lang="hu-HU" baseline="0" dirty="0" smtClean="0"/>
              <a:t> etc.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F8A1FB-E3FB-480B-B781-95A6BE63208D}" type="slidenum">
              <a:rPr lang="hu-HU" smtClean="0"/>
              <a:pPr>
                <a:defRPr/>
              </a:pPr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2551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F8A1FB-E3FB-480B-B781-95A6BE63208D}" type="slidenum">
              <a:rPr lang="hu-HU" smtClean="0"/>
              <a:pPr>
                <a:defRPr/>
              </a:pPr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1580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F8A1FB-E3FB-480B-B781-95A6BE63208D}" type="slidenum">
              <a:rPr lang="hu-HU" smtClean="0"/>
              <a:pPr>
                <a:defRPr/>
              </a:pPr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9950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5825">
              <a:defRPr sz="1400">
                <a:solidFill>
                  <a:srgbClr val="A3222A"/>
                </a:solidFill>
                <a:latin typeface="TheSansCorrespondence"/>
                <a:cs typeface="Arial" panose="020B0604020202020204" pitchFamily="34" charset="0"/>
              </a:defRPr>
            </a:lvl1pPr>
            <a:lvl2pPr marL="742950" indent="-285750" defTabSz="885825">
              <a:defRPr sz="1400">
                <a:solidFill>
                  <a:srgbClr val="A3222A"/>
                </a:solidFill>
                <a:latin typeface="TheSansCorrespondence"/>
                <a:cs typeface="Arial" panose="020B0604020202020204" pitchFamily="34" charset="0"/>
              </a:defRPr>
            </a:lvl2pPr>
            <a:lvl3pPr marL="1143000" indent="-228600" defTabSz="885825">
              <a:defRPr sz="1400">
                <a:solidFill>
                  <a:srgbClr val="A3222A"/>
                </a:solidFill>
                <a:latin typeface="TheSansCorrespondence"/>
                <a:cs typeface="Arial" panose="020B0604020202020204" pitchFamily="34" charset="0"/>
              </a:defRPr>
            </a:lvl3pPr>
            <a:lvl4pPr marL="1600200" indent="-228600" defTabSz="885825">
              <a:defRPr sz="1400">
                <a:solidFill>
                  <a:srgbClr val="A3222A"/>
                </a:solidFill>
                <a:latin typeface="TheSansCorrespondence"/>
                <a:cs typeface="Arial" panose="020B0604020202020204" pitchFamily="34" charset="0"/>
              </a:defRPr>
            </a:lvl4pPr>
            <a:lvl5pPr marL="2057400" indent="-228600" defTabSz="885825">
              <a:defRPr sz="1400">
                <a:solidFill>
                  <a:srgbClr val="A3222A"/>
                </a:solidFill>
                <a:latin typeface="TheSansCorrespondence"/>
                <a:cs typeface="Arial" panose="020B0604020202020204" pitchFamily="34" charset="0"/>
              </a:defRPr>
            </a:lvl5pPr>
            <a:lvl6pPr marL="2514600" indent="-228600" defTabSz="8858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A3222A"/>
                </a:solidFill>
                <a:latin typeface="TheSansCorrespondence"/>
                <a:cs typeface="Arial" panose="020B0604020202020204" pitchFamily="34" charset="0"/>
              </a:defRPr>
            </a:lvl6pPr>
            <a:lvl7pPr marL="2971800" indent="-228600" defTabSz="8858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A3222A"/>
                </a:solidFill>
                <a:latin typeface="TheSansCorrespondence"/>
                <a:cs typeface="Arial" panose="020B0604020202020204" pitchFamily="34" charset="0"/>
              </a:defRPr>
            </a:lvl7pPr>
            <a:lvl8pPr marL="3429000" indent="-228600" defTabSz="8858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A3222A"/>
                </a:solidFill>
                <a:latin typeface="TheSansCorrespondence"/>
                <a:cs typeface="Arial" panose="020B0604020202020204" pitchFamily="34" charset="0"/>
              </a:defRPr>
            </a:lvl8pPr>
            <a:lvl9pPr marL="3886200" indent="-228600" defTabSz="8858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A3222A"/>
                </a:solidFill>
                <a:latin typeface="TheSansCorrespondence"/>
                <a:cs typeface="Arial" panose="020B0604020202020204" pitchFamily="34" charset="0"/>
              </a:defRPr>
            </a:lvl9pPr>
          </a:lstStyle>
          <a:p>
            <a:fld id="{52793D52-3BFF-49DA-90BB-5FF8317840AE}" type="slidenum">
              <a:rPr lang="hu-HU" altLang="en-US" sz="130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16</a:t>
            </a:fld>
            <a:endParaRPr lang="hu-HU" altLang="en-US" sz="1300" smtClean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235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1470025"/>
          </a:xfrm>
        </p:spPr>
        <p:txBody>
          <a:bodyPr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284984"/>
            <a:ext cx="6400800" cy="1296144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dirty="0" smtClean="0"/>
              <a:t>Alcím mintájának szerkesztése</a:t>
            </a:r>
            <a:endParaRPr lang="hu-H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2CD49-1919-4964-90A4-259CDEC32119}" type="datetime1">
              <a:rPr lang="hu-HU"/>
              <a:pPr>
                <a:defRPr/>
              </a:pPr>
              <a:t>2018.08.28.</a:t>
            </a:fld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A1BCD-5FBE-4792-92FD-9CF5D72F317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779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40FD4-4CCA-4A88-A9F2-C5D146978889}" type="datetime1">
              <a:rPr lang="hu-HU"/>
              <a:pPr>
                <a:defRPr/>
              </a:pPr>
              <a:t>2018.08.28.</a:t>
            </a:fld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47EE9-A778-45BB-9A99-84E95DA33F8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593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8ED6A-45C6-4589-B20F-EEAA77888306}" type="datetime1">
              <a:rPr lang="hu-HU"/>
              <a:pPr>
                <a:defRPr/>
              </a:pPr>
              <a:t>2018.08.28.</a:t>
            </a:fld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7D629-8381-438F-8509-DB3B4ACB3A6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906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50B4C8"/>
                </a:solidFill>
              </a:defRPr>
            </a:lvl1pPr>
          </a:lstStyle>
          <a:p>
            <a:pPr>
              <a:defRPr/>
            </a:pPr>
            <a:fld id="{37D09138-5F32-4EC8-AF5B-92EF935E8425}" type="datetime1">
              <a:rPr lang="hu-HU" smtClean="0"/>
              <a:pPr>
                <a:defRPr/>
              </a:pPr>
              <a:t>2018.08.28.</a:t>
            </a:fld>
            <a:endParaRPr lang="hu-H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50B4C8"/>
                </a:solidFill>
              </a:defRPr>
            </a:lvl1pPr>
          </a:lstStyle>
          <a:p>
            <a:pPr>
              <a:defRPr/>
            </a:pPr>
            <a:fld id="{A981E0D3-1961-4C49-A27D-D45484A9B146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9108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96C01-B692-4047-9A38-993169199694}" type="datetime1">
              <a:rPr lang="hu-HU"/>
              <a:pPr>
                <a:defRPr/>
              </a:pPr>
              <a:t>2018.08.28.</a:t>
            </a:fld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FCF51-3E4F-4086-83E5-7CA47EE9BCE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451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D5A5A-21A8-4DAC-80BF-487A7B074823}" type="datetime1">
              <a:rPr lang="hu-HU"/>
              <a:pPr>
                <a:defRPr/>
              </a:pPr>
              <a:t>2018.08.28.</a:t>
            </a:fld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E0D38-B802-4F0F-9707-718881472AB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99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3DA41-B420-4DA9-9335-257917A17F83}" type="datetime1">
              <a:rPr lang="hu-HU"/>
              <a:pPr>
                <a:defRPr/>
              </a:pPr>
              <a:t>2018.08.28.</a:t>
            </a:fld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37D37-D035-47BE-A1E4-F4F29755DA0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319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5975B-1A07-4D95-83F0-3D4985D9B9EF}" type="datetime1">
              <a:rPr lang="hu-HU"/>
              <a:pPr>
                <a:defRPr/>
              </a:pPr>
              <a:t>2018.08.28.</a:t>
            </a:fld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DC1D7-F1DD-47C9-B3E9-74AA2E3C144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447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CEF28-9282-4003-84A5-9D3869C55C56}" type="datetime1">
              <a:rPr lang="hu-HU"/>
              <a:pPr>
                <a:defRPr/>
              </a:pPr>
              <a:t>2018.08.28.</a:t>
            </a:fld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21144-A2E6-42A8-8517-EC00EB5B40A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57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FA1E3-903C-448C-A7A0-2B5824A9D606}" type="datetime1">
              <a:rPr lang="hu-HU"/>
              <a:pPr>
                <a:defRPr/>
              </a:pPr>
              <a:t>2018.08.28.</a:t>
            </a:fld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15EB3-7BFD-48AD-90DB-4022216785C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783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716B3-B52A-485F-A6E5-412EACB0F827}" type="datetime1">
              <a:rPr lang="hu-HU"/>
              <a:pPr>
                <a:defRPr/>
              </a:pPr>
              <a:t>2018.08.28.</a:t>
            </a:fld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F70E8-0BB4-4D60-A396-3A12B0B1BA6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359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64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u-HU" dirty="0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78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50B4C8"/>
                </a:solidFill>
              </a:defRPr>
            </a:lvl1pPr>
          </a:lstStyle>
          <a:p>
            <a:pPr>
              <a:defRPr/>
            </a:pPr>
            <a:fld id="{24980C78-955E-4BFE-8A70-C528FE1D0B01}" type="datetime1">
              <a:rPr lang="hu-HU" smtClean="0"/>
              <a:pPr>
                <a:defRPr/>
              </a:pPr>
              <a:t>2018.08.28.</a:t>
            </a:fld>
            <a:endParaRPr lang="hu-H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50B4C8"/>
                </a:solidFill>
              </a:defRPr>
            </a:lvl1pPr>
          </a:lstStyle>
          <a:p>
            <a:pPr>
              <a:defRPr/>
            </a:pPr>
            <a:fld id="{D69B9DE1-FF64-41EF-A340-55FE17E7C48A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6121345"/>
            <a:ext cx="1440160" cy="62002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0B4C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40404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40404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hyperlink" Target="mailto:misi.fazekas@gmail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tender.eu/blog/2017-03-towards-more-transparency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vtransparency.eu/index.php/category/databases" TargetMode="External"/><Relationship Id="rId2" Type="http://schemas.openxmlformats.org/officeDocument/2006/relationships/hyperlink" Target="https://opentender.e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vtransparency.eu/index.php/2017/08/28/compliance-and-strategic-contract-manipulation-around-single-market-regulatory-thresholds-the-case-of-poland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vtransparency.eu/index.php/2017/08/28/compliance-and-strategic-contract-manipulation-around-single-market-regulatory-thresholds-the-case-of-poland/" TargetMode="External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vtransparency.eu/index.php/2017/08/28/compliance-and-strategic-contract-manipulation-around-single-market-regulatory-thresholds-the-case-of-poland/" TargetMode="External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adb.org/en/projects/project-procurement,8148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3"/>
          <p:cNvPicPr>
            <a:picLocks noChangeAspect="1"/>
          </p:cNvPicPr>
          <p:nvPr/>
        </p:nvPicPr>
        <p:blipFill rotWithShape="1">
          <a:blip r:embed="rId3"/>
          <a:srcRect l="34000" t="22529" r="9333" b="9238"/>
          <a:stretch/>
        </p:blipFill>
        <p:spPr>
          <a:xfrm>
            <a:off x="45793" y="1"/>
            <a:ext cx="7726608" cy="52333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7743" y="2780928"/>
            <a:ext cx="6877501" cy="1656184"/>
          </a:xfrm>
        </p:spPr>
        <p:txBody>
          <a:bodyPr>
            <a:noAutofit/>
          </a:bodyPr>
          <a:lstStyle/>
          <a:p>
            <a:pPr algn="r"/>
            <a:r>
              <a:rPr lang="en-GB" sz="2900" dirty="0"/>
              <a:t>Mobilizing Big Data to </a:t>
            </a:r>
            <a:r>
              <a:rPr lang="en-GB" sz="2900" dirty="0" smtClean="0"/>
              <a:t>control</a:t>
            </a:r>
            <a:r>
              <a:rPr lang="hu-HU" sz="2900" dirty="0" smtClean="0"/>
              <a:t> </a:t>
            </a:r>
            <a:r>
              <a:rPr lang="en-GB" sz="2900" dirty="0" smtClean="0"/>
              <a:t>corruption </a:t>
            </a:r>
            <a:r>
              <a:rPr lang="en-GB" sz="2900" dirty="0"/>
              <a:t>risks in development aid contracts.</a:t>
            </a:r>
            <a:r>
              <a:rPr lang="hu-HU" sz="3000" dirty="0" smtClean="0"/>
              <a:t/>
            </a:r>
            <a:br>
              <a:rPr lang="hu-HU" sz="3000" dirty="0" smtClean="0"/>
            </a:br>
            <a:r>
              <a:rPr lang="hu-HU" sz="2400" i="1" dirty="0" err="1" smtClean="0"/>
              <a:t>Insights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for</a:t>
            </a:r>
            <a:r>
              <a:rPr lang="hu-HU" sz="2400" i="1" dirty="0" smtClean="0"/>
              <a:t> IDB</a:t>
            </a:r>
            <a:endParaRPr lang="en-GB" sz="24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0032" y="4585245"/>
            <a:ext cx="4104456" cy="1296144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en-GB" sz="4800" dirty="0" err="1"/>
              <a:t>Mihály</a:t>
            </a:r>
            <a:r>
              <a:rPr lang="en-GB" sz="4800" dirty="0"/>
              <a:t> </a:t>
            </a:r>
            <a:r>
              <a:rPr lang="en-GB" sz="4800" dirty="0" err="1"/>
              <a:t>Fazekas</a:t>
            </a:r>
            <a:endParaRPr lang="hu-HU" sz="1050" dirty="0"/>
          </a:p>
          <a:p>
            <a:pPr algn="r">
              <a:spcAft>
                <a:spcPts val="600"/>
              </a:spcAft>
            </a:pPr>
            <a:r>
              <a:rPr lang="hu-HU" dirty="0" err="1" smtClean="0"/>
              <a:t>Central</a:t>
            </a:r>
            <a:r>
              <a:rPr lang="hu-HU" dirty="0" smtClean="0"/>
              <a:t> European University </a:t>
            </a:r>
            <a:r>
              <a:rPr lang="hu-HU" dirty="0"/>
              <a:t>and </a:t>
            </a:r>
            <a:r>
              <a:rPr lang="hu-HU" dirty="0" err="1"/>
              <a:t>Government</a:t>
            </a:r>
            <a:r>
              <a:rPr lang="hu-HU" dirty="0"/>
              <a:t> </a:t>
            </a:r>
            <a:r>
              <a:rPr lang="hu-HU" dirty="0" err="1"/>
              <a:t>Transparency</a:t>
            </a:r>
            <a:r>
              <a:rPr lang="hu-HU" dirty="0"/>
              <a:t> </a:t>
            </a:r>
            <a:r>
              <a:rPr lang="hu-HU" dirty="0" smtClean="0"/>
              <a:t>Institute</a:t>
            </a:r>
          </a:p>
          <a:p>
            <a:pPr algn="r">
              <a:spcAft>
                <a:spcPts val="600"/>
              </a:spcAft>
            </a:pPr>
            <a:r>
              <a:rPr lang="hu-HU" dirty="0" err="1" smtClean="0">
                <a:hlinkClick r:id="rId4"/>
              </a:rPr>
              <a:t>misi.fazekas</a:t>
            </a:r>
            <a:r>
              <a:rPr lang="hu-HU" dirty="0" smtClean="0">
                <a:hlinkClick r:id="rId4"/>
              </a:rPr>
              <a:t>@</a:t>
            </a:r>
            <a:r>
              <a:rPr lang="hu-HU" dirty="0" err="1" smtClean="0">
                <a:hlinkClick r:id="rId4"/>
              </a:rPr>
              <a:t>gmail.com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B2CD49-1919-4964-90A4-259CDEC32119}" type="datetime1">
              <a:rPr lang="hu-HU" smtClean="0"/>
              <a:pPr>
                <a:defRPr/>
              </a:pPr>
              <a:t>2018.08.28.</a:t>
            </a:fld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7A1BCD-5FBE-4792-92FD-9CF5D72F317F}" type="slidenum">
              <a:rPr lang="hu-HU" smtClean="0">
                <a:solidFill>
                  <a:srgbClr val="50B4C8"/>
                </a:solidFill>
              </a:rPr>
              <a:pPr>
                <a:defRPr/>
              </a:pPr>
              <a:t>1</a:t>
            </a:fld>
            <a:endParaRPr lang="hu-HU" dirty="0">
              <a:solidFill>
                <a:srgbClr val="50B4C8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5157192"/>
            <a:ext cx="3901139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hu-HU" dirty="0" err="1" smtClean="0"/>
              <a:t>Inter-American</a:t>
            </a:r>
            <a:r>
              <a:rPr lang="hu-HU" dirty="0" smtClean="0"/>
              <a:t> </a:t>
            </a:r>
            <a:r>
              <a:rPr lang="hu-HU" dirty="0" err="1" smtClean="0"/>
              <a:t>Development</a:t>
            </a:r>
            <a:r>
              <a:rPr lang="hu-HU" dirty="0" smtClean="0"/>
              <a:t> Bank, BBL, Washington DC, </a:t>
            </a:r>
            <a:r>
              <a:rPr lang="hu-HU" dirty="0" smtClean="0"/>
              <a:t>29/8/2018</a:t>
            </a:r>
            <a:endParaRPr lang="en-GB" dirty="0"/>
          </a:p>
        </p:txBody>
      </p:sp>
      <p:pic>
        <p:nvPicPr>
          <p:cNvPr id="14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182" y="5890662"/>
            <a:ext cx="1942306" cy="9297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8" t="-1262" r="15438"/>
          <a:stretch/>
        </p:blipFill>
        <p:spPr>
          <a:xfrm>
            <a:off x="7020272" y="1556792"/>
            <a:ext cx="2088232" cy="7543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696" y="404664"/>
            <a:ext cx="820798" cy="8687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3528" y="6245225"/>
            <a:ext cx="1452921" cy="47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98" y="6015626"/>
            <a:ext cx="2124771" cy="67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87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20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sz="4600" dirty="0" smtClean="0"/>
              <a:t>I. </a:t>
            </a:r>
            <a:r>
              <a:rPr lang="hu-HU" sz="4600" dirty="0" err="1" smtClean="0"/>
              <a:t>Corruption</a:t>
            </a:r>
            <a:r>
              <a:rPr lang="hu-HU" sz="4600" dirty="0" smtClean="0"/>
              <a:t> </a:t>
            </a:r>
            <a:r>
              <a:rPr lang="hu-HU" sz="4600" dirty="0" err="1" smtClean="0"/>
              <a:t>proxies</a:t>
            </a:r>
            <a:r>
              <a:rPr lang="hu-HU" sz="4600" dirty="0" smtClean="0"/>
              <a:t> &amp; </a:t>
            </a:r>
            <a:r>
              <a:rPr lang="hu-HU" sz="4600" dirty="0" err="1" smtClean="0"/>
              <a:t>underlying</a:t>
            </a:r>
            <a:r>
              <a:rPr lang="hu-HU" sz="4600" dirty="0" smtClean="0"/>
              <a:t> </a:t>
            </a:r>
            <a:r>
              <a:rPr lang="hu-HU" sz="4600" dirty="0" err="1" smtClean="0"/>
              <a:t>data</a:t>
            </a:r>
            <a:r>
              <a:rPr lang="hu-HU" sz="4600" dirty="0" smtClean="0"/>
              <a:t>: European </a:t>
            </a:r>
            <a:r>
              <a:rPr lang="hu-HU" sz="4600" dirty="0" err="1" smtClean="0"/>
              <a:t>examples</a:t>
            </a:r>
            <a:endParaRPr lang="en-GB" sz="4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D09138-5F32-4EC8-AF5B-92EF935E8425}" type="datetime1">
              <a:rPr lang="hu-HU" smtClean="0"/>
              <a:pPr>
                <a:defRPr/>
              </a:pPr>
              <a:t>2018.08.28.</a:t>
            </a:fld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1E0D3-1961-4C49-A27D-D45484A9B146}" type="slidenum">
              <a:rPr lang="hu-HU" smtClean="0"/>
              <a:pPr>
                <a:defRPr/>
              </a:pPr>
              <a:t>10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499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D09138-5F32-4EC8-AF5B-92EF935E8425}" type="datetime1">
              <a:rPr lang="hu-HU" smtClean="0"/>
              <a:pPr>
                <a:defRPr/>
              </a:pPr>
              <a:t>2018.08.28.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1E0D3-1961-4C49-A27D-D45484A9B146}" type="slidenum">
              <a:rPr lang="hu-HU" smtClean="0"/>
              <a:pPr>
                <a:defRPr/>
              </a:pPr>
              <a:t>11</a:t>
            </a:fld>
            <a:endParaRPr lang="hu-HU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9512" y="302714"/>
            <a:ext cx="8712968" cy="966046"/>
          </a:xfrm>
        </p:spPr>
        <p:txBody>
          <a:bodyPr>
            <a:normAutofit fontScale="90000"/>
          </a:bodyPr>
          <a:lstStyle/>
          <a:p>
            <a:pPr algn="l"/>
            <a:r>
              <a:rPr lang="hu-HU" sz="4200" dirty="0" err="1" smtClean="0"/>
              <a:t>Lack</a:t>
            </a:r>
            <a:r>
              <a:rPr lang="hu-HU" sz="4200" dirty="0" smtClean="0"/>
              <a:t> of </a:t>
            </a:r>
            <a:r>
              <a:rPr lang="hu-HU" sz="4200" dirty="0" err="1" smtClean="0"/>
              <a:t>competition</a:t>
            </a:r>
            <a:r>
              <a:rPr lang="hu-HU" sz="4200" dirty="0" smtClean="0"/>
              <a:t> ~ </a:t>
            </a:r>
            <a:r>
              <a:rPr lang="hu-HU" sz="4200" dirty="0" err="1"/>
              <a:t>single</a:t>
            </a:r>
            <a:r>
              <a:rPr lang="hu-HU" sz="4200" dirty="0"/>
              <a:t> </a:t>
            </a:r>
            <a:r>
              <a:rPr lang="hu-HU" sz="4200" dirty="0" err="1" smtClean="0"/>
              <a:t>bidding</a:t>
            </a:r>
            <a:r>
              <a:rPr lang="hu-HU" sz="2800" dirty="0"/>
              <a:t/>
            </a:r>
            <a:br>
              <a:rPr lang="hu-HU" sz="2800" dirty="0"/>
            </a:br>
            <a:r>
              <a:rPr lang="hu-HU" sz="2800" dirty="0" smtClean="0"/>
              <a:t>(</a:t>
            </a:r>
            <a:r>
              <a:rPr lang="hu-HU" sz="2800" dirty="0" err="1" smtClean="0"/>
              <a:t>on</a:t>
            </a:r>
            <a:r>
              <a:rPr lang="hu-HU" sz="2800" dirty="0" smtClean="0"/>
              <a:t> </a:t>
            </a:r>
            <a:r>
              <a:rPr lang="hu-HU" sz="2800" dirty="0" err="1" smtClean="0"/>
              <a:t>national</a:t>
            </a:r>
            <a:r>
              <a:rPr lang="hu-HU" sz="2800" dirty="0" smtClean="0"/>
              <a:t> </a:t>
            </a:r>
            <a:r>
              <a:rPr lang="hu-HU" sz="2800" dirty="0" err="1" smtClean="0"/>
              <a:t>competitive</a:t>
            </a:r>
            <a:r>
              <a:rPr lang="hu-HU" sz="2800" dirty="0" smtClean="0"/>
              <a:t> </a:t>
            </a:r>
            <a:r>
              <a:rPr lang="hu-HU" sz="2800" dirty="0" err="1" smtClean="0"/>
              <a:t>markets</a:t>
            </a:r>
            <a:r>
              <a:rPr lang="hu-HU" sz="2800" dirty="0" smtClean="0"/>
              <a:t>)</a:t>
            </a:r>
            <a:endParaRPr lang="en-GB" sz="4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-36512" y="1412776"/>
            <a:ext cx="9180512" cy="576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500" dirty="0" err="1" smtClean="0"/>
              <a:t>Single</a:t>
            </a:r>
            <a:r>
              <a:rPr lang="hu-HU" sz="2500" dirty="0" smtClean="0"/>
              <a:t> </a:t>
            </a:r>
            <a:r>
              <a:rPr lang="hu-HU" sz="2500" dirty="0" err="1" smtClean="0"/>
              <a:t>bidding</a:t>
            </a:r>
            <a:r>
              <a:rPr lang="hu-HU" sz="2500" dirty="0" smtClean="0"/>
              <a:t> </a:t>
            </a:r>
            <a:r>
              <a:rPr lang="hu-HU" sz="2500" dirty="0" err="1" smtClean="0"/>
              <a:t>correlates</a:t>
            </a:r>
            <a:r>
              <a:rPr lang="hu-HU" sz="2500" dirty="0" smtClean="0"/>
              <a:t> </a:t>
            </a:r>
            <a:r>
              <a:rPr lang="hu-HU" sz="2500" dirty="0" err="1" smtClean="0"/>
              <a:t>with</a:t>
            </a:r>
            <a:r>
              <a:rPr lang="hu-HU" sz="2500" dirty="0" smtClean="0"/>
              <a:t> </a:t>
            </a:r>
            <a:r>
              <a:rPr lang="hu-HU" sz="2500" dirty="0" err="1" smtClean="0"/>
              <a:t>subjective</a:t>
            </a:r>
            <a:r>
              <a:rPr lang="hu-HU" sz="2500" dirty="0" smtClean="0"/>
              <a:t> </a:t>
            </a:r>
            <a:r>
              <a:rPr lang="hu-HU" sz="2500" dirty="0" err="1" smtClean="0"/>
              <a:t>indicators</a:t>
            </a:r>
            <a:r>
              <a:rPr lang="hu-HU" sz="2500" dirty="0" smtClean="0"/>
              <a:t> of </a:t>
            </a:r>
            <a:r>
              <a:rPr lang="hu-HU" sz="2500" dirty="0" err="1" smtClean="0"/>
              <a:t>corruption</a:t>
            </a:r>
            <a:endParaRPr lang="hu-HU" sz="25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238" y="1844825"/>
            <a:ext cx="8461242" cy="500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68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D09138-5F32-4EC8-AF5B-92EF935E8425}" type="datetime1">
              <a:rPr lang="hu-HU" smtClean="0"/>
              <a:pPr>
                <a:defRPr/>
              </a:pPr>
              <a:t>2018.08.28.</a:t>
            </a:fld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-27384"/>
            <a:ext cx="4176464" cy="1790767"/>
          </a:xfrm>
        </p:spPr>
        <p:txBody>
          <a:bodyPr>
            <a:normAutofit fontScale="90000"/>
          </a:bodyPr>
          <a:lstStyle/>
          <a:p>
            <a:pPr algn="l"/>
            <a:r>
              <a:rPr lang="hu-HU" sz="4200" dirty="0" smtClean="0"/>
              <a:t>Modelling </a:t>
            </a:r>
            <a:r>
              <a:rPr lang="hu-HU" sz="4200" dirty="0" err="1" smtClean="0"/>
              <a:t>corrupt</a:t>
            </a:r>
            <a:r>
              <a:rPr lang="hu-HU" sz="4200" dirty="0" smtClean="0"/>
              <a:t> </a:t>
            </a:r>
            <a:r>
              <a:rPr lang="hu-HU" sz="4200" dirty="0" err="1" smtClean="0"/>
              <a:t>contracting</a:t>
            </a:r>
            <a:r>
              <a:rPr lang="hu-HU" sz="4200" dirty="0" smtClean="0"/>
              <a:t>: </a:t>
            </a:r>
            <a:r>
              <a:rPr lang="hu-HU" sz="4000" dirty="0" smtClean="0"/>
              <a:t/>
            </a:r>
            <a:br>
              <a:rPr lang="hu-HU" sz="4000" dirty="0" smtClean="0"/>
            </a:br>
            <a:r>
              <a:rPr lang="hu-HU" sz="3300" dirty="0" err="1" smtClean="0"/>
              <a:t>single</a:t>
            </a:r>
            <a:r>
              <a:rPr lang="hu-HU" sz="3300" dirty="0" smtClean="0"/>
              <a:t> </a:t>
            </a:r>
            <a:r>
              <a:rPr lang="hu-HU" sz="3300" dirty="0" err="1" smtClean="0"/>
              <a:t>bidding</a:t>
            </a:r>
            <a:endParaRPr lang="en-GB" sz="33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5" y="3717032"/>
            <a:ext cx="6517113" cy="3113885"/>
          </a:xfrm>
          <a:prstGeom prst="rect">
            <a:avLst/>
          </a:prstGeom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1E0D3-1961-4C49-A27D-D45484A9B146}" type="slidenum">
              <a:rPr lang="hu-HU" smtClean="0"/>
              <a:pPr>
                <a:defRPr/>
              </a:pPr>
              <a:t>12</a:t>
            </a:fld>
            <a:endParaRPr lang="hu-HU"/>
          </a:p>
        </p:txBody>
      </p:sp>
      <p:sp>
        <p:nvSpPr>
          <p:cNvPr id="9" name="Ellipszis 10"/>
          <p:cNvSpPr/>
          <p:nvPr/>
        </p:nvSpPr>
        <p:spPr>
          <a:xfrm>
            <a:off x="683568" y="4160848"/>
            <a:ext cx="1224136" cy="2697152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753568" y="812985"/>
            <a:ext cx="4389109" cy="3192079"/>
            <a:chOff x="4753568" y="596961"/>
            <a:chExt cx="4389109" cy="319207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3568" y="596961"/>
              <a:ext cx="4389109" cy="3192079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5364088" y="683984"/>
              <a:ext cx="3672408" cy="584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hu-HU" sz="1600" dirty="0" smtClean="0"/>
                <a:t>Distribution of contracts according to the advertisement period</a:t>
              </a:r>
              <a:endParaRPr lang="en-US" sz="1600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23150" y="3070701"/>
            <a:ext cx="496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err="1" smtClean="0">
                <a:sym typeface="Wingdings" panose="05000000000000000000" pitchFamily="2" charset="2"/>
              </a:rPr>
              <a:t>Probability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>
                <a:sym typeface="Wingdings" panose="05000000000000000000" pitchFamily="2" charset="2"/>
              </a:rPr>
              <a:t>of single bid </a:t>
            </a:r>
            <a:r>
              <a:rPr lang="hu-HU" dirty="0" smtClean="0">
                <a:sym typeface="Wingdings" panose="05000000000000000000" pitchFamily="2" charset="2"/>
              </a:rPr>
              <a:t>submitted for contracts compared with the market norm of 48+ days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876256" y="5445224"/>
            <a:ext cx="1944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hu-HU" sz="1200" dirty="0"/>
          </a:p>
          <a:p>
            <a:pPr marL="0" indent="0">
              <a:buNone/>
            </a:pPr>
            <a:r>
              <a:rPr lang="hu-HU" sz="1200" dirty="0" smtClean="0"/>
              <a:t>Source: </a:t>
            </a:r>
            <a:r>
              <a:rPr lang="hu-HU" sz="1200" dirty="0" err="1" smtClean="0"/>
              <a:t>EU’s</a:t>
            </a:r>
            <a:r>
              <a:rPr lang="hu-HU" sz="1200" dirty="0" smtClean="0"/>
              <a:t> </a:t>
            </a:r>
            <a:r>
              <a:rPr lang="hu-HU" sz="1200" dirty="0"/>
              <a:t>Tenders Electronic Daily (TED), </a:t>
            </a:r>
            <a:r>
              <a:rPr lang="hu-HU" sz="1200" dirty="0" err="1"/>
              <a:t>Portugal</a:t>
            </a:r>
            <a:r>
              <a:rPr lang="hu-HU" sz="1200" dirty="0"/>
              <a:t> </a:t>
            </a:r>
            <a:r>
              <a:rPr lang="hu-HU" sz="1200" dirty="0" smtClean="0"/>
              <a:t>, 2009-2014</a:t>
            </a:r>
            <a:endParaRPr lang="hu-HU" sz="1200" dirty="0"/>
          </a:p>
        </p:txBody>
      </p:sp>
      <p:sp>
        <p:nvSpPr>
          <p:cNvPr id="19" name="Rectangle 18"/>
          <p:cNvSpPr/>
          <p:nvPr/>
        </p:nvSpPr>
        <p:spPr>
          <a:xfrm>
            <a:off x="539552" y="3717032"/>
            <a:ext cx="15121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1600" dirty="0" smtClean="0">
                <a:solidFill>
                  <a:srgbClr val="FF0000"/>
                </a:solidFill>
              </a:rPr>
              <a:t>Single bidding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 rot="4079448">
            <a:off x="3448920" y="2986327"/>
            <a:ext cx="446176" cy="2538269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Ellipszis 10"/>
          <p:cNvSpPr/>
          <p:nvPr/>
        </p:nvSpPr>
        <p:spPr>
          <a:xfrm>
            <a:off x="5000827" y="3212976"/>
            <a:ext cx="1659405" cy="608920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74445" y="2724324"/>
            <a:ext cx="15121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1600" dirty="0" err="1" smtClean="0">
                <a:solidFill>
                  <a:srgbClr val="FF0000"/>
                </a:solidFill>
              </a:rPr>
              <a:t>Tight</a:t>
            </a:r>
            <a:r>
              <a:rPr lang="hu-HU" sz="1600" dirty="0" smtClean="0">
                <a:solidFill>
                  <a:srgbClr val="FF0000"/>
                </a:solidFill>
              </a:rPr>
              <a:t> </a:t>
            </a:r>
            <a:r>
              <a:rPr lang="hu-HU" sz="1600" dirty="0" err="1" smtClean="0">
                <a:solidFill>
                  <a:srgbClr val="FF0000"/>
                </a:solidFill>
              </a:rPr>
              <a:t>deadline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77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/>
      <p:bldP spid="19" grpId="0"/>
      <p:bldP spid="6" grpId="0" animBg="1"/>
      <p:bldP spid="18" grpId="0" animBg="1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r>
              <a:rPr lang="hu-HU" sz="3400" dirty="0" smtClean="0"/>
              <a:t>SRI: </a:t>
            </a:r>
            <a:r>
              <a:rPr lang="hu-HU" sz="3400" i="1" dirty="0" err="1" smtClean="0"/>
              <a:t>Expected</a:t>
            </a:r>
            <a:r>
              <a:rPr lang="hu-HU" sz="3400" dirty="0" smtClean="0"/>
              <a:t> </a:t>
            </a:r>
            <a:r>
              <a:rPr lang="hu-HU" sz="3400" dirty="0" err="1" smtClean="0"/>
              <a:t>success</a:t>
            </a:r>
            <a:r>
              <a:rPr lang="hu-HU" sz="3400" dirty="0" smtClean="0"/>
              <a:t> of </a:t>
            </a:r>
            <a:r>
              <a:rPr lang="hu-HU" sz="3400" dirty="0" err="1" smtClean="0"/>
              <a:t>companies</a:t>
            </a:r>
            <a:r>
              <a:rPr lang="hu-HU" sz="3400" dirty="0" smtClean="0"/>
              <a:t> </a:t>
            </a:r>
            <a:r>
              <a:rPr lang="hu-HU" sz="3400" dirty="0" err="1" smtClean="0"/>
              <a:t>by</a:t>
            </a:r>
            <a:r>
              <a:rPr lang="hu-HU" sz="3400" dirty="0" smtClean="0"/>
              <a:t> </a:t>
            </a:r>
            <a:r>
              <a:rPr lang="hu-HU" sz="3400" dirty="0" err="1" smtClean="0"/>
              <a:t>age</a:t>
            </a:r>
            <a:endParaRPr lang="en-GB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032248"/>
            <a:ext cx="2483296" cy="360798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u-HU" sz="2600" dirty="0" err="1" smtClean="0"/>
              <a:t>Gradual</a:t>
            </a:r>
            <a:r>
              <a:rPr lang="hu-HU" sz="2600" dirty="0" smtClean="0"/>
              <a:t> </a:t>
            </a:r>
            <a:r>
              <a:rPr lang="hu-HU" sz="2600" dirty="0" err="1" smtClean="0"/>
              <a:t>build-up</a:t>
            </a:r>
            <a:r>
              <a:rPr lang="hu-HU" sz="2600" dirty="0" smtClean="0"/>
              <a:t> of </a:t>
            </a:r>
            <a:r>
              <a:rPr lang="hu-HU" sz="2600" dirty="0" err="1" smtClean="0"/>
              <a:t>contracts</a:t>
            </a:r>
            <a:endParaRPr lang="hu-HU" sz="2600" dirty="0" smtClean="0"/>
          </a:p>
          <a:p>
            <a:pPr marL="514350" indent="-514350">
              <a:buFont typeface="+mj-lt"/>
              <a:buAutoNum type="arabicPeriod"/>
            </a:pPr>
            <a:endParaRPr lang="hu-HU" sz="2600" dirty="0" smtClean="0"/>
          </a:p>
          <a:p>
            <a:pPr marL="514350" indent="-514350">
              <a:buFont typeface="+mj-lt"/>
              <a:buAutoNum type="arabicPeriod"/>
            </a:pPr>
            <a:r>
              <a:rPr lang="hu-HU" sz="2600" dirty="0" err="1" smtClean="0"/>
              <a:t>Natural</a:t>
            </a:r>
            <a:r>
              <a:rPr lang="hu-HU" sz="2600" dirty="0" smtClean="0"/>
              <a:t> </a:t>
            </a:r>
            <a:r>
              <a:rPr lang="hu-HU" sz="2600" dirty="0" err="1" smtClean="0"/>
              <a:t>fluctuation</a:t>
            </a:r>
            <a:r>
              <a:rPr lang="hu-HU" sz="2600" dirty="0" smtClean="0"/>
              <a:t> over </a:t>
            </a:r>
            <a:r>
              <a:rPr lang="hu-HU" sz="2600" dirty="0" err="1" smtClean="0"/>
              <a:t>time</a:t>
            </a:r>
            <a:endParaRPr lang="hu-HU" sz="2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D09138-5F32-4EC8-AF5B-92EF935E8425}" type="datetime1">
              <a:rPr lang="hu-HU" smtClean="0"/>
              <a:pPr>
                <a:defRPr/>
              </a:pPr>
              <a:t>2018.08.28.</a:t>
            </a:fld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1E0D3-1961-4C49-A27D-D45484A9B146}" type="slidenum">
              <a:rPr lang="hu-HU" smtClean="0"/>
              <a:pPr>
                <a:defRPr/>
              </a:pPr>
              <a:t>13</a:t>
            </a:fld>
            <a:endParaRPr lang="hu-H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234" y="2020505"/>
            <a:ext cx="6022200" cy="361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1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400" dirty="0" smtClean="0"/>
              <a:t>SRI: </a:t>
            </a:r>
            <a:r>
              <a:rPr lang="hu-HU" sz="3400" i="1" dirty="0" err="1" smtClean="0"/>
              <a:t>Observed</a:t>
            </a:r>
            <a:r>
              <a:rPr lang="hu-HU" sz="3400" i="1" dirty="0" smtClean="0"/>
              <a:t> </a:t>
            </a:r>
            <a:r>
              <a:rPr lang="hu-HU" sz="3400" dirty="0" err="1" smtClean="0"/>
              <a:t>success</a:t>
            </a:r>
            <a:r>
              <a:rPr lang="hu-HU" sz="3400" dirty="0" smtClean="0"/>
              <a:t> of </a:t>
            </a:r>
            <a:r>
              <a:rPr lang="hu-HU" sz="3400" dirty="0" err="1" smtClean="0"/>
              <a:t>companies</a:t>
            </a:r>
            <a:r>
              <a:rPr lang="hu-HU" sz="3400" dirty="0" smtClean="0"/>
              <a:t> </a:t>
            </a:r>
            <a:r>
              <a:rPr lang="hu-HU" sz="3400" dirty="0" err="1" smtClean="0"/>
              <a:t>at</a:t>
            </a:r>
            <a:r>
              <a:rPr lang="hu-HU" sz="3400" dirty="0" smtClean="0"/>
              <a:t> ‚</a:t>
            </a:r>
            <a:r>
              <a:rPr lang="hu-HU" sz="3400" dirty="0" err="1" smtClean="0"/>
              <a:t>specific</a:t>
            </a:r>
            <a:r>
              <a:rPr lang="hu-HU" sz="3400" dirty="0" smtClean="0"/>
              <a:t>’ </a:t>
            </a:r>
            <a:r>
              <a:rPr lang="hu-HU" sz="3400" dirty="0" err="1" smtClean="0"/>
              <a:t>ages</a:t>
            </a:r>
            <a:endParaRPr lang="en-GB" sz="3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D09138-5F32-4EC8-AF5B-92EF935E8425}" type="datetime1">
              <a:rPr lang="hu-HU" smtClean="0"/>
              <a:pPr>
                <a:defRPr/>
              </a:pPr>
              <a:t>2018.08.28.</a:t>
            </a:fld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1E0D3-1961-4C49-A27D-D45484A9B146}" type="slidenum">
              <a:rPr lang="hu-HU" smtClean="0"/>
              <a:pPr>
                <a:defRPr/>
              </a:pPr>
              <a:t>14</a:t>
            </a:fld>
            <a:endParaRPr lang="hu-HU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484784"/>
            <a:ext cx="6264696" cy="457342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635896" y="2761600"/>
            <a:ext cx="656846" cy="11714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6660232" y="2668885"/>
            <a:ext cx="576064" cy="10081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652120" y="1896835"/>
            <a:ext cx="1296144" cy="2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862268"/>
            <a:ext cx="2818730" cy="434908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u-HU" sz="2600" dirty="0" smtClean="0"/>
              <a:t>‚</a:t>
            </a:r>
            <a:r>
              <a:rPr lang="hu-HU" sz="2600" dirty="0" err="1" smtClean="0"/>
              <a:t>Just</a:t>
            </a:r>
            <a:r>
              <a:rPr lang="hu-HU" sz="2600" dirty="0" smtClean="0"/>
              <a:t>’ </a:t>
            </a:r>
            <a:r>
              <a:rPr lang="hu-HU" sz="2600" dirty="0" err="1" smtClean="0"/>
              <a:t>founded</a:t>
            </a:r>
            <a:r>
              <a:rPr lang="hu-HU" sz="2600" dirty="0" smtClean="0"/>
              <a:t> </a:t>
            </a:r>
            <a:r>
              <a:rPr lang="hu-HU" sz="2600" dirty="0" err="1" smtClean="0"/>
              <a:t>companies</a:t>
            </a:r>
            <a:endParaRPr lang="hu-HU" sz="2600" dirty="0" smtClean="0"/>
          </a:p>
          <a:p>
            <a:pPr marL="514350" indent="-514350">
              <a:buFont typeface="+mj-lt"/>
              <a:buAutoNum type="arabicPeriod"/>
            </a:pPr>
            <a:endParaRPr lang="hu-HU" sz="2600" dirty="0" smtClean="0"/>
          </a:p>
          <a:p>
            <a:pPr marL="514350" indent="-514350">
              <a:buFont typeface="+mj-lt"/>
              <a:buAutoNum type="arabicPeriod"/>
            </a:pPr>
            <a:r>
              <a:rPr lang="hu-HU" sz="2600" dirty="0" err="1" smtClean="0"/>
              <a:t>Companies</a:t>
            </a:r>
            <a:r>
              <a:rPr lang="hu-HU" sz="2600" dirty="0" smtClean="0"/>
              <a:t> </a:t>
            </a:r>
            <a:r>
              <a:rPr lang="hu-HU" sz="2600" dirty="0" err="1" smtClean="0"/>
              <a:t>founded</a:t>
            </a:r>
            <a:r>
              <a:rPr lang="hu-HU" sz="2600" dirty="0" smtClean="0"/>
              <a:t> </a:t>
            </a:r>
            <a:r>
              <a:rPr lang="hu-HU" sz="2600" dirty="0" err="1" smtClean="0"/>
              <a:t>under</a:t>
            </a:r>
            <a:r>
              <a:rPr lang="hu-HU" sz="2600" dirty="0" smtClean="0"/>
              <a:t> </a:t>
            </a:r>
            <a:r>
              <a:rPr lang="hu-HU" sz="2600" dirty="0" err="1" smtClean="0"/>
              <a:t>party</a:t>
            </a:r>
            <a:r>
              <a:rPr lang="hu-HU" sz="2600" dirty="0" smtClean="0"/>
              <a:t> </a:t>
            </a:r>
            <a:r>
              <a:rPr lang="hu-HU" sz="2600" dirty="0" err="1" smtClean="0"/>
              <a:t>last</a:t>
            </a:r>
            <a:r>
              <a:rPr lang="hu-HU" sz="2600" dirty="0" smtClean="0"/>
              <a:t> </a:t>
            </a:r>
            <a:r>
              <a:rPr lang="hu-HU" sz="2600" dirty="0" err="1" smtClean="0"/>
              <a:t>in</a:t>
            </a:r>
            <a:r>
              <a:rPr lang="hu-HU" sz="2600" dirty="0" smtClean="0"/>
              <a:t> </a:t>
            </a:r>
            <a:r>
              <a:rPr lang="hu-HU" sz="2600" dirty="0" err="1" smtClean="0"/>
              <a:t>power</a:t>
            </a:r>
            <a:endParaRPr lang="hu-HU" sz="2600" dirty="0" smtClean="0"/>
          </a:p>
          <a:p>
            <a:pPr marL="0" indent="0">
              <a:buNone/>
            </a:pPr>
            <a:endParaRPr lang="hu-HU" sz="2600" dirty="0"/>
          </a:p>
          <a:p>
            <a:pPr marL="0" indent="0">
              <a:buNone/>
            </a:pPr>
            <a:r>
              <a:rPr lang="hu-HU" sz="2200" dirty="0" smtClean="0"/>
              <a:t>Hungary, 2010</a:t>
            </a:r>
          </a:p>
          <a:p>
            <a:pPr marL="0" indent="0">
              <a:buNone/>
            </a:pPr>
            <a:endParaRPr lang="hu-HU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6165304"/>
            <a:ext cx="8435279" cy="612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rmAutofit lnSpcReduction="10000"/>
          </a:bodyPr>
          <a:lstStyle/>
          <a:p>
            <a:pPr>
              <a:buNone/>
            </a:pPr>
            <a:r>
              <a:rPr lang="hu-HU" sz="1200" dirty="0" err="1"/>
              <a:t>Source</a:t>
            </a:r>
            <a:r>
              <a:rPr lang="hu-HU" sz="1200" dirty="0" smtClean="0"/>
              <a:t>: </a:t>
            </a:r>
            <a:r>
              <a:rPr lang="en-US" sz="1200" dirty="0" err="1"/>
              <a:t>Fazekas</a:t>
            </a:r>
            <a:r>
              <a:rPr lang="en-US" sz="1200" dirty="0"/>
              <a:t>, M., </a:t>
            </a:r>
            <a:r>
              <a:rPr lang="en-US" sz="1200" dirty="0" err="1"/>
              <a:t>Lukács</a:t>
            </a:r>
            <a:r>
              <a:rPr lang="en-US" sz="1200" dirty="0"/>
              <a:t>, P. A., &amp; </a:t>
            </a:r>
            <a:r>
              <a:rPr lang="en-US" sz="1200" dirty="0" err="1"/>
              <a:t>Tóth</a:t>
            </a:r>
            <a:r>
              <a:rPr lang="en-US" sz="1200" dirty="0"/>
              <a:t>, I. J. (2015). </a:t>
            </a:r>
            <a:r>
              <a:rPr lang="en-US" sz="1200" i="1" dirty="0"/>
              <a:t>The Political Economy of Grand Corruption in Public Procurement in the Construction Sector of Hungary</a:t>
            </a:r>
            <a:r>
              <a:rPr lang="en-US" sz="1200" dirty="0"/>
              <a:t>. In A. </a:t>
            </a:r>
            <a:r>
              <a:rPr lang="en-US" sz="1200" dirty="0" err="1"/>
              <a:t>Mungiu-Pippidi</a:t>
            </a:r>
            <a:r>
              <a:rPr lang="en-US" sz="1200" dirty="0"/>
              <a:t> (Ed.), Government </a:t>
            </a:r>
            <a:r>
              <a:rPr lang="en-US" sz="1200" dirty="0" err="1"/>
              <a:t>Favouritism</a:t>
            </a:r>
            <a:r>
              <a:rPr lang="en-US" sz="1200" dirty="0"/>
              <a:t> in </a:t>
            </a:r>
            <a:r>
              <a:rPr lang="en-US" sz="1200" dirty="0" smtClean="0"/>
              <a:t>Europe</a:t>
            </a:r>
            <a:r>
              <a:rPr lang="hu-HU" sz="1200" dirty="0" smtClean="0"/>
              <a:t>.</a:t>
            </a:r>
            <a:r>
              <a:rPr lang="en-US" sz="1200" dirty="0" smtClean="0"/>
              <a:t> </a:t>
            </a:r>
            <a:r>
              <a:rPr lang="en-US" sz="1200" dirty="0"/>
              <a:t>The Anticorruption Report 3 (pp. 53–68). Berlin: Barbara </a:t>
            </a:r>
            <a:r>
              <a:rPr lang="en-US" sz="1200" dirty="0" err="1"/>
              <a:t>Budrich</a:t>
            </a:r>
            <a:r>
              <a:rPr lang="en-US" sz="1200" dirty="0"/>
              <a:t> Publishers.</a:t>
            </a:r>
          </a:p>
        </p:txBody>
      </p:sp>
    </p:spTree>
    <p:extLst>
      <p:ext uri="{BB962C8B-B14F-4D97-AF65-F5344CB8AC3E}">
        <p14:creationId xmlns:p14="http://schemas.microsoft.com/office/powerpoint/2010/main" val="55012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748159"/>
          </a:xfrm>
        </p:spPr>
        <p:txBody>
          <a:bodyPr>
            <a:normAutofit fontScale="90000"/>
          </a:bodyPr>
          <a:lstStyle/>
          <a:p>
            <a:r>
              <a:rPr lang="hu-HU" dirty="0" err="1" smtClean="0"/>
              <a:t>Clusters</a:t>
            </a:r>
            <a:r>
              <a:rPr lang="hu-HU" dirty="0" smtClean="0"/>
              <a:t> of </a:t>
            </a:r>
            <a:r>
              <a:rPr lang="hu-HU" dirty="0" err="1" smtClean="0"/>
              <a:t>risk</a:t>
            </a:r>
            <a:r>
              <a:rPr lang="hu-HU" dirty="0" smtClean="0"/>
              <a:t>: </a:t>
            </a:r>
            <a:r>
              <a:rPr lang="hu-HU" dirty="0" err="1" smtClean="0"/>
              <a:t>young</a:t>
            </a:r>
            <a:r>
              <a:rPr lang="hu-HU" dirty="0" smtClean="0"/>
              <a:t> </a:t>
            </a:r>
            <a:r>
              <a:rPr lang="hu-HU" dirty="0" err="1" smtClean="0"/>
              <a:t>firms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D09138-5F32-4EC8-AF5B-92EF935E8425}" type="datetime1">
              <a:rPr lang="hu-HU" smtClean="0"/>
              <a:pPr>
                <a:defRPr/>
              </a:pPr>
              <a:t>2018.08.28.</a:t>
            </a:fld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1E0D3-1961-4C49-A27D-D45484A9B146}" type="slidenum">
              <a:rPr lang="hu-HU" smtClean="0"/>
              <a:pPr>
                <a:defRPr/>
              </a:pPr>
              <a:t>15</a:t>
            </a:fld>
            <a:endParaRPr lang="hu-H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777" y="3789040"/>
            <a:ext cx="5246784" cy="30376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836712"/>
            <a:ext cx="5370582" cy="32252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7505" y="5949280"/>
            <a:ext cx="3168351" cy="772195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r>
              <a:rPr lang="hu-HU" sz="1300" dirty="0" err="1" smtClean="0"/>
              <a:t>Source</a:t>
            </a:r>
            <a:r>
              <a:rPr lang="hu-HU" sz="1300" dirty="0" smtClean="0"/>
              <a:t>: </a:t>
            </a:r>
            <a:r>
              <a:rPr lang="en-GB" sz="1300" dirty="0" err="1" smtClean="0"/>
              <a:t>Fazekas</a:t>
            </a:r>
            <a:r>
              <a:rPr lang="en-GB" sz="1300" dirty="0"/>
              <a:t>, </a:t>
            </a:r>
            <a:r>
              <a:rPr lang="en-GB" sz="1300" dirty="0" err="1"/>
              <a:t>Mihály</a:t>
            </a:r>
            <a:r>
              <a:rPr lang="en-GB" sz="1300" dirty="0"/>
              <a:t> , &amp; </a:t>
            </a:r>
            <a:r>
              <a:rPr lang="en-GB" sz="1300" dirty="0" err="1"/>
              <a:t>Tóth</a:t>
            </a:r>
            <a:r>
              <a:rPr lang="en-GB" sz="1300" dirty="0"/>
              <a:t>, </a:t>
            </a:r>
            <a:r>
              <a:rPr lang="en-GB" sz="1300" dirty="0" err="1"/>
              <a:t>Bence</a:t>
            </a:r>
            <a:r>
              <a:rPr lang="en-GB" sz="1300" dirty="0"/>
              <a:t>, (2017), Proxy indicators for the corrupt misuse of corporations. U4 Brief. October 2017:6. U4 - Chr. </a:t>
            </a:r>
            <a:r>
              <a:rPr lang="en-GB" sz="1300" dirty="0" err="1"/>
              <a:t>Michelsen</a:t>
            </a:r>
            <a:r>
              <a:rPr lang="en-GB" sz="1300" dirty="0"/>
              <a:t> Institute, Bergen, Norway.</a:t>
            </a:r>
          </a:p>
        </p:txBody>
      </p:sp>
    </p:spTree>
    <p:extLst>
      <p:ext uri="{BB962C8B-B14F-4D97-AF65-F5344CB8AC3E}">
        <p14:creationId xmlns:p14="http://schemas.microsoft.com/office/powerpoint/2010/main" val="160510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5D848135-7067-4792-8E9A-0D304519E27C}" type="datetime1">
              <a:rPr lang="hu-HU" altLang="en-US" sz="1000" b="0">
                <a:latin typeface="TheSansCorrespondence"/>
                <a:cs typeface="Arial" panose="020B060402020202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2018.08.28.</a:t>
            </a:fld>
            <a:endParaRPr lang="hu-HU" altLang="en-US" sz="1000" b="0">
              <a:latin typeface="TheSansCorrespondence"/>
              <a:cs typeface="Arial" panose="020B0604020202020204" pitchFamily="34" charset="0"/>
            </a:endParaRPr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5C927F6E-2265-4EA8-B0D1-19480251EA27}" type="slidenum">
              <a:rPr lang="hu-HU" altLang="en-US" smtClean="0">
                <a:solidFill>
                  <a:srgbClr val="A3222A"/>
                </a:solidFill>
                <a:latin typeface="TheSansCorrespondence"/>
                <a:cs typeface="Arial" panose="020B060402020202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16</a:t>
            </a:fld>
            <a:endParaRPr lang="hu-HU" altLang="en-US" dirty="0" smtClean="0">
              <a:solidFill>
                <a:srgbClr val="A3222A"/>
              </a:solidFill>
              <a:latin typeface="TheSansCorrespondence"/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948364" y="4529139"/>
            <a:ext cx="27527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376" tIns="43688" rIns="87376" bIns="43688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40404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40404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0404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hu-HU" sz="2300" kern="0" dirty="0" err="1"/>
              <a:t>Surprise</a:t>
            </a:r>
            <a:r>
              <a:rPr lang="hu-HU" sz="2300" kern="0" dirty="0"/>
              <a:t> </a:t>
            </a:r>
            <a:r>
              <a:rPr lang="hu-HU" sz="2300" kern="0" dirty="0" err="1"/>
              <a:t>success</a:t>
            </a:r>
            <a:r>
              <a:rPr lang="hu-HU" sz="2300" kern="0" dirty="0"/>
              <a:t> </a:t>
            </a:r>
            <a:r>
              <a:rPr lang="hu-HU" sz="2300" kern="0" dirty="0" err="1"/>
              <a:t>goes</a:t>
            </a:r>
            <a:r>
              <a:rPr lang="hu-HU" sz="2300" kern="0" dirty="0"/>
              <a:t> </a:t>
            </a:r>
            <a:r>
              <a:rPr lang="hu-HU" sz="2300" kern="0" dirty="0" err="1"/>
              <a:t>together</a:t>
            </a:r>
            <a:r>
              <a:rPr lang="hu-HU" sz="2300" kern="0" dirty="0"/>
              <a:t> </a:t>
            </a:r>
            <a:r>
              <a:rPr lang="hu-HU" sz="2300" kern="0" dirty="0" err="1"/>
              <a:t>with</a:t>
            </a:r>
            <a:r>
              <a:rPr lang="hu-HU" sz="2300" kern="0" dirty="0"/>
              <a:t> </a:t>
            </a:r>
            <a:r>
              <a:rPr lang="hu-HU" sz="2300" kern="0" dirty="0" err="1"/>
              <a:t>procurement</a:t>
            </a:r>
            <a:r>
              <a:rPr lang="hu-HU" sz="2300" kern="0" dirty="0"/>
              <a:t> </a:t>
            </a:r>
            <a:r>
              <a:rPr lang="hu-HU" sz="2300" kern="0" dirty="0" err="1"/>
              <a:t>red</a:t>
            </a:r>
            <a:r>
              <a:rPr lang="hu-HU" sz="2300" kern="0" dirty="0"/>
              <a:t> </a:t>
            </a:r>
            <a:r>
              <a:rPr lang="hu-HU" sz="2300" kern="0" dirty="0" err="1"/>
              <a:t>flags</a:t>
            </a:r>
            <a:r>
              <a:rPr lang="hu-HU" sz="2300" kern="0" dirty="0"/>
              <a:t> (CRI)</a:t>
            </a:r>
          </a:p>
        </p:txBody>
      </p:sp>
      <p:pic>
        <p:nvPicPr>
          <p:cNvPr id="3379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4" y="3573016"/>
            <a:ext cx="5138988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928688"/>
            <a:ext cx="5727700" cy="337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127000"/>
            <a:ext cx="8729662" cy="10922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hu-HU" sz="3249" b="1" dirty="0" smtClean="0"/>
              <a:t>SRI: </a:t>
            </a:r>
            <a:r>
              <a:rPr lang="hu-HU" sz="3249" dirty="0" err="1" smtClean="0"/>
              <a:t>Politically</a:t>
            </a:r>
            <a:r>
              <a:rPr lang="hu-HU" sz="3249" dirty="0" smtClean="0"/>
              <a:t> </a:t>
            </a:r>
            <a:r>
              <a:rPr lang="hu-HU" sz="3249" dirty="0" err="1"/>
              <a:t>driven</a:t>
            </a:r>
            <a:r>
              <a:rPr lang="hu-HU" sz="3249" dirty="0"/>
              <a:t> </a:t>
            </a:r>
            <a:r>
              <a:rPr lang="hu-HU" sz="3249" dirty="0" err="1"/>
              <a:t>company</a:t>
            </a:r>
            <a:r>
              <a:rPr lang="hu-HU" sz="3249" dirty="0"/>
              <a:t> </a:t>
            </a:r>
            <a:r>
              <a:rPr lang="hu-HU" sz="3249" dirty="0" err="1" smtClean="0"/>
              <a:t>success</a:t>
            </a:r>
            <a:r>
              <a:rPr lang="hu-HU" sz="3249" dirty="0" smtClean="0"/>
              <a:t>: Hungary </a:t>
            </a:r>
            <a:br>
              <a:rPr lang="hu-HU" sz="3249" dirty="0" smtClean="0"/>
            </a:br>
            <a:r>
              <a:rPr lang="hu-HU" sz="3000" dirty="0" smtClean="0"/>
              <a:t>a </a:t>
            </a:r>
            <a:r>
              <a:rPr lang="hu-HU" sz="3000" dirty="0" err="1" smtClean="0"/>
              <a:t>paradigmatic</a:t>
            </a:r>
            <a:r>
              <a:rPr lang="hu-HU" sz="3000" dirty="0" smtClean="0"/>
              <a:t> </a:t>
            </a:r>
            <a:r>
              <a:rPr lang="hu-HU" sz="3000" dirty="0" err="1"/>
              <a:t>case</a:t>
            </a:r>
            <a:endParaRPr lang="en-GB" sz="3000" dirty="0"/>
          </a:p>
        </p:txBody>
      </p:sp>
      <p:sp>
        <p:nvSpPr>
          <p:cNvPr id="33796" name="Content Placeholder 2"/>
          <p:cNvSpPr>
            <a:spLocks noGrp="1"/>
          </p:cNvSpPr>
          <p:nvPr>
            <p:ph idx="1"/>
          </p:nvPr>
        </p:nvSpPr>
        <p:spPr>
          <a:xfrm>
            <a:off x="179512" y="1482726"/>
            <a:ext cx="3192859" cy="2339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altLang="en-US" sz="2300" dirty="0" err="1" smtClean="0"/>
              <a:t>Companies</a:t>
            </a:r>
            <a:r>
              <a:rPr lang="hu-HU" altLang="en-US" sz="2300" dirty="0" smtClean="0"/>
              <a:t> </a:t>
            </a:r>
            <a:r>
              <a:rPr lang="hu-HU" altLang="en-US" sz="2300" dirty="0" err="1" smtClean="0"/>
              <a:t>lose</a:t>
            </a:r>
            <a:r>
              <a:rPr lang="hu-HU" altLang="en-US" sz="2300" dirty="0" smtClean="0"/>
              <a:t>/</a:t>
            </a:r>
            <a:r>
              <a:rPr lang="hu-HU" altLang="en-US" sz="2300" dirty="0" err="1" smtClean="0"/>
              <a:t>win</a:t>
            </a:r>
            <a:r>
              <a:rPr lang="hu-HU" altLang="en-US" sz="2300" dirty="0" smtClean="0"/>
              <a:t> </a:t>
            </a:r>
            <a:r>
              <a:rPr lang="hu-HU" altLang="en-US" sz="2300" dirty="0" err="1" smtClean="0"/>
              <a:t>surprisingly</a:t>
            </a:r>
            <a:r>
              <a:rPr lang="hu-HU" altLang="en-US" sz="2300" dirty="0" smtClean="0"/>
              <a:t> </a:t>
            </a:r>
            <a:r>
              <a:rPr lang="hu-HU" altLang="en-US" sz="2300" dirty="0" err="1" smtClean="0"/>
              <a:t>when</a:t>
            </a:r>
            <a:r>
              <a:rPr lang="hu-HU" altLang="en-US" sz="2300" dirty="0" smtClean="0"/>
              <a:t> </a:t>
            </a:r>
            <a:r>
              <a:rPr lang="hu-HU" altLang="en-US" sz="2300" dirty="0" err="1" smtClean="0"/>
              <a:t>government</a:t>
            </a:r>
            <a:r>
              <a:rPr lang="hu-HU" altLang="en-US" sz="2300" dirty="0" smtClean="0"/>
              <a:t> </a:t>
            </a:r>
            <a:r>
              <a:rPr lang="hu-HU" altLang="en-US" sz="2300" dirty="0" err="1" smtClean="0"/>
              <a:t>changes</a:t>
            </a:r>
            <a:endParaRPr lang="hu-HU" altLang="en-US" sz="2300" dirty="0" smtClean="0"/>
          </a:p>
          <a:p>
            <a:pPr marL="0" indent="0">
              <a:buNone/>
            </a:pPr>
            <a:endParaRPr lang="hu-HU" altLang="en-US" sz="2300" dirty="0" smtClean="0"/>
          </a:p>
          <a:p>
            <a:pPr marL="0" indent="0">
              <a:buNone/>
            </a:pPr>
            <a:r>
              <a:rPr lang="hu-HU" altLang="en-US" sz="2300" dirty="0" smtClean="0"/>
              <a:t>Hungary, 2009-2012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36096" y="6193025"/>
            <a:ext cx="3672408" cy="692359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 algn="r">
              <a:lnSpc>
                <a:spcPct val="80000"/>
              </a:lnSpc>
              <a:spcBef>
                <a:spcPts val="200"/>
              </a:spcBef>
              <a:spcAft>
                <a:spcPts val="600"/>
              </a:spcAft>
              <a:buSzPct val="25000"/>
            </a:pPr>
            <a:r>
              <a:rPr lang="hu-HU" dirty="0" err="1" smtClean="0"/>
              <a:t>Source</a:t>
            </a:r>
            <a:r>
              <a:rPr lang="hu-HU" dirty="0" smtClean="0"/>
              <a:t>: </a:t>
            </a:r>
            <a:r>
              <a:rPr lang="en-GB" dirty="0" err="1">
                <a:sym typeface="Arial"/>
              </a:rPr>
              <a:t>Dávid</a:t>
            </a:r>
            <a:r>
              <a:rPr lang="en-GB" dirty="0">
                <a:sym typeface="Arial"/>
              </a:rPr>
              <a:t>-Barrett, Elizabeth and </a:t>
            </a:r>
            <a:r>
              <a:rPr lang="en-GB" dirty="0" err="1">
                <a:sym typeface="Arial"/>
              </a:rPr>
              <a:t>Fazekas</a:t>
            </a:r>
            <a:r>
              <a:rPr lang="en-GB" dirty="0">
                <a:sym typeface="Arial"/>
              </a:rPr>
              <a:t>, </a:t>
            </a:r>
            <a:r>
              <a:rPr lang="en-GB" dirty="0" err="1">
                <a:sym typeface="Arial"/>
              </a:rPr>
              <a:t>Mihály</a:t>
            </a:r>
            <a:r>
              <a:rPr lang="en-GB" dirty="0">
                <a:sym typeface="Arial"/>
              </a:rPr>
              <a:t>, (2016). Corrupt Contracting: Partisan Favouritism in Public Procurement. GTI-WP/2016:02, Budapest: Government Transparency Institute</a:t>
            </a:r>
            <a:r>
              <a:rPr lang="en-GB" dirty="0" smtClean="0">
                <a:sym typeface="Arial"/>
              </a:rPr>
              <a:t>.</a:t>
            </a:r>
            <a:endParaRPr lang="en-GB" dirty="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175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5" y="3501008"/>
            <a:ext cx="5264138" cy="335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DB38394D-8DA1-4279-BEC7-403A5AEF583E}" type="datetime1">
              <a:rPr lang="hu-HU" altLang="en-US" sz="1000" b="0">
                <a:latin typeface="TheSansCorrespondence"/>
                <a:cs typeface="Arial" panose="020B060402020202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2018.08.28.</a:t>
            </a:fld>
            <a:endParaRPr lang="hu-HU" altLang="en-US" sz="1000" b="0">
              <a:latin typeface="TheSansCorrespondence"/>
              <a:cs typeface="Arial" panose="020B0604020202020204" pitchFamily="34" charset="0"/>
            </a:endParaRPr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21F5DCCB-C5DF-4AA2-875D-F23A55744294}" type="slidenum">
              <a:rPr lang="hu-HU" altLang="en-US" smtClean="0">
                <a:solidFill>
                  <a:srgbClr val="A3222A"/>
                </a:solidFill>
                <a:latin typeface="TheSansCorrespondence"/>
                <a:cs typeface="Arial" panose="020B060402020202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17</a:t>
            </a:fld>
            <a:endParaRPr lang="hu-HU" altLang="en-US" smtClean="0">
              <a:solidFill>
                <a:srgbClr val="A3222A"/>
              </a:solidFill>
              <a:latin typeface="TheSansCorrespondence"/>
              <a:cs typeface="Arial" panose="020B0604020202020204" pitchFamily="34" charset="0"/>
            </a:endParaRPr>
          </a:p>
        </p:txBody>
      </p:sp>
      <p:sp>
        <p:nvSpPr>
          <p:cNvPr id="35845" name="Content Placeholder 2"/>
          <p:cNvSpPr>
            <a:spLocks noGrp="1"/>
          </p:cNvSpPr>
          <p:nvPr>
            <p:ph idx="1"/>
          </p:nvPr>
        </p:nvSpPr>
        <p:spPr>
          <a:xfrm>
            <a:off x="320676" y="1340768"/>
            <a:ext cx="2879725" cy="23399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altLang="en-US" sz="2200" dirty="0" err="1" smtClean="0"/>
              <a:t>Few</a:t>
            </a:r>
            <a:r>
              <a:rPr lang="hu-HU" altLang="en-US" sz="2200" dirty="0" smtClean="0"/>
              <a:t> </a:t>
            </a:r>
            <a:r>
              <a:rPr lang="hu-HU" altLang="en-US" sz="2200" dirty="0" err="1" smtClean="0"/>
              <a:t>companies</a:t>
            </a:r>
            <a:r>
              <a:rPr lang="hu-HU" altLang="en-US" sz="2200" dirty="0" smtClean="0"/>
              <a:t> </a:t>
            </a:r>
            <a:r>
              <a:rPr lang="hu-HU" altLang="en-US" sz="2200" dirty="0" err="1" smtClean="0"/>
              <a:t>lose</a:t>
            </a:r>
            <a:r>
              <a:rPr lang="hu-HU" altLang="en-US" sz="2200" dirty="0" smtClean="0"/>
              <a:t>/</a:t>
            </a:r>
            <a:r>
              <a:rPr lang="hu-HU" altLang="en-US" sz="2200" dirty="0" err="1" smtClean="0"/>
              <a:t>win</a:t>
            </a:r>
            <a:r>
              <a:rPr lang="hu-HU" altLang="en-US" sz="2200" dirty="0" smtClean="0"/>
              <a:t> </a:t>
            </a:r>
            <a:r>
              <a:rPr lang="hu-HU" altLang="en-US" sz="2200" dirty="0" err="1" smtClean="0"/>
              <a:t>surprisingly</a:t>
            </a:r>
            <a:r>
              <a:rPr lang="hu-HU" altLang="en-US" sz="2200" dirty="0" smtClean="0"/>
              <a:t> </a:t>
            </a:r>
            <a:r>
              <a:rPr lang="hu-HU" altLang="en-US" sz="2200" dirty="0" err="1" smtClean="0"/>
              <a:t>when</a:t>
            </a:r>
            <a:r>
              <a:rPr lang="hu-HU" altLang="en-US" sz="2200" dirty="0" smtClean="0"/>
              <a:t> </a:t>
            </a:r>
            <a:r>
              <a:rPr lang="hu-HU" altLang="en-US" sz="2200" dirty="0" err="1" smtClean="0"/>
              <a:t>government</a:t>
            </a:r>
            <a:r>
              <a:rPr lang="hu-HU" altLang="en-US" sz="2200" dirty="0" smtClean="0"/>
              <a:t> </a:t>
            </a:r>
            <a:r>
              <a:rPr lang="hu-HU" altLang="en-US" sz="2200" dirty="0" err="1" smtClean="0"/>
              <a:t>changes</a:t>
            </a:r>
            <a:endParaRPr lang="hu-HU" altLang="en-US" sz="2200" dirty="0" smtClean="0"/>
          </a:p>
          <a:p>
            <a:pPr marL="0" indent="0">
              <a:buNone/>
            </a:pPr>
            <a:endParaRPr lang="hu-HU" altLang="en-US" sz="1800" dirty="0" smtClean="0"/>
          </a:p>
          <a:p>
            <a:pPr marL="0" indent="0">
              <a:buNone/>
            </a:pPr>
            <a:r>
              <a:rPr lang="hu-HU" altLang="en-US" sz="2200" dirty="0" smtClean="0"/>
              <a:t>UK, 2009-2012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574034" y="4293096"/>
            <a:ext cx="3246438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376" tIns="43688" rIns="87376" bIns="43688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40404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40404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0404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hu-HU" sz="2200" kern="0" dirty="0" err="1"/>
              <a:t>Surprise</a:t>
            </a:r>
            <a:r>
              <a:rPr lang="hu-HU" sz="2200" kern="0" dirty="0"/>
              <a:t> </a:t>
            </a:r>
            <a:r>
              <a:rPr lang="hu-HU" sz="2200" kern="0" dirty="0" err="1"/>
              <a:t>success</a:t>
            </a:r>
            <a:r>
              <a:rPr lang="hu-HU" sz="2200" kern="0" dirty="0"/>
              <a:t> </a:t>
            </a:r>
            <a:r>
              <a:rPr lang="hu-HU" sz="2200" kern="0" dirty="0" err="1"/>
              <a:t>sometimes</a:t>
            </a:r>
            <a:r>
              <a:rPr lang="hu-HU" sz="2200" kern="0" dirty="0"/>
              <a:t> </a:t>
            </a:r>
            <a:r>
              <a:rPr lang="hu-HU" sz="2200" kern="0" dirty="0" err="1"/>
              <a:t>goes</a:t>
            </a:r>
            <a:r>
              <a:rPr lang="hu-HU" sz="2200" kern="0" dirty="0"/>
              <a:t> </a:t>
            </a:r>
            <a:r>
              <a:rPr lang="hu-HU" sz="2200" kern="0" dirty="0" err="1"/>
              <a:t>together</a:t>
            </a:r>
            <a:r>
              <a:rPr lang="hu-HU" sz="2200" kern="0" dirty="0"/>
              <a:t> </a:t>
            </a:r>
            <a:r>
              <a:rPr lang="hu-HU" sz="2200" kern="0" dirty="0" err="1"/>
              <a:t>with</a:t>
            </a:r>
            <a:r>
              <a:rPr lang="hu-HU" sz="2200" kern="0" dirty="0"/>
              <a:t> </a:t>
            </a:r>
            <a:r>
              <a:rPr lang="hu-HU" sz="2200" kern="0" dirty="0" err="1"/>
              <a:t>procurement</a:t>
            </a:r>
            <a:r>
              <a:rPr lang="hu-HU" sz="2200" kern="0" dirty="0"/>
              <a:t> </a:t>
            </a:r>
            <a:r>
              <a:rPr lang="hu-HU" sz="2200" kern="0" dirty="0" err="1"/>
              <a:t>red</a:t>
            </a:r>
            <a:r>
              <a:rPr lang="hu-HU" sz="2200" kern="0" dirty="0"/>
              <a:t> </a:t>
            </a:r>
            <a:r>
              <a:rPr lang="hu-HU" sz="2200" kern="0" dirty="0" err="1"/>
              <a:t>flags</a:t>
            </a:r>
            <a:r>
              <a:rPr lang="hu-HU" sz="2200" kern="0" dirty="0"/>
              <a:t> (CRI)</a:t>
            </a:r>
          </a:p>
        </p:txBody>
      </p:sp>
      <p:pic>
        <p:nvPicPr>
          <p:cNvPr id="35847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114" y="1209676"/>
            <a:ext cx="5572125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127000"/>
            <a:ext cx="8729662" cy="10922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hu-HU" sz="3249" b="1" dirty="0"/>
              <a:t>SRI: </a:t>
            </a:r>
            <a:r>
              <a:rPr lang="hu-HU" sz="3249" dirty="0" err="1" smtClean="0"/>
              <a:t>Politically</a:t>
            </a:r>
            <a:r>
              <a:rPr lang="hu-HU" sz="3249" dirty="0" smtClean="0"/>
              <a:t> </a:t>
            </a:r>
            <a:r>
              <a:rPr lang="hu-HU" sz="3249" dirty="0" err="1"/>
              <a:t>driven</a:t>
            </a:r>
            <a:r>
              <a:rPr lang="hu-HU" sz="3249" dirty="0"/>
              <a:t> </a:t>
            </a:r>
            <a:r>
              <a:rPr lang="hu-HU" sz="3249" dirty="0" err="1"/>
              <a:t>company</a:t>
            </a:r>
            <a:r>
              <a:rPr lang="hu-HU" sz="3249" dirty="0"/>
              <a:t> </a:t>
            </a:r>
            <a:r>
              <a:rPr lang="hu-HU" sz="3249" dirty="0" err="1" smtClean="0"/>
              <a:t>success</a:t>
            </a:r>
            <a:r>
              <a:rPr lang="hu-HU" sz="3249" dirty="0" smtClean="0"/>
              <a:t>: UK </a:t>
            </a:r>
            <a:r>
              <a:rPr lang="hu-HU" sz="3000" dirty="0" err="1" smtClean="0"/>
              <a:t>exception</a:t>
            </a:r>
            <a:r>
              <a:rPr lang="hu-HU" sz="3000" dirty="0" smtClean="0"/>
              <a:t> </a:t>
            </a:r>
            <a:r>
              <a:rPr lang="hu-HU" sz="3000" dirty="0" err="1"/>
              <a:t>to</a:t>
            </a:r>
            <a:r>
              <a:rPr lang="hu-HU" sz="3000" dirty="0"/>
              <a:t> </a:t>
            </a:r>
            <a:r>
              <a:rPr lang="hu-HU" sz="3000" dirty="0" err="1"/>
              <a:t>the</a:t>
            </a:r>
            <a:r>
              <a:rPr lang="hu-HU" sz="3000" dirty="0"/>
              <a:t> </a:t>
            </a:r>
            <a:r>
              <a:rPr lang="hu-HU" sz="3000" dirty="0" err="1"/>
              <a:t>rule</a:t>
            </a:r>
            <a:endParaRPr lang="en-GB" sz="3000" dirty="0"/>
          </a:p>
        </p:txBody>
      </p:sp>
      <p:sp>
        <p:nvSpPr>
          <p:cNvPr id="10" name="Rectangle 9"/>
          <p:cNvSpPr/>
          <p:nvPr/>
        </p:nvSpPr>
        <p:spPr>
          <a:xfrm>
            <a:off x="5436096" y="6193025"/>
            <a:ext cx="3672408" cy="692359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 algn="r">
              <a:lnSpc>
                <a:spcPct val="80000"/>
              </a:lnSpc>
              <a:spcBef>
                <a:spcPts val="200"/>
              </a:spcBef>
              <a:spcAft>
                <a:spcPts val="600"/>
              </a:spcAft>
              <a:buSzPct val="25000"/>
            </a:pPr>
            <a:r>
              <a:rPr lang="hu-HU" dirty="0" err="1" smtClean="0"/>
              <a:t>Source</a:t>
            </a:r>
            <a:r>
              <a:rPr lang="hu-HU" dirty="0" smtClean="0"/>
              <a:t>: </a:t>
            </a:r>
            <a:r>
              <a:rPr lang="en-GB" dirty="0" err="1">
                <a:sym typeface="Arial"/>
              </a:rPr>
              <a:t>Dávid</a:t>
            </a:r>
            <a:r>
              <a:rPr lang="en-GB" dirty="0">
                <a:sym typeface="Arial"/>
              </a:rPr>
              <a:t>-Barrett, Elizabeth and </a:t>
            </a:r>
            <a:r>
              <a:rPr lang="en-GB" dirty="0" err="1">
                <a:sym typeface="Arial"/>
              </a:rPr>
              <a:t>Fazekas</a:t>
            </a:r>
            <a:r>
              <a:rPr lang="en-GB" dirty="0">
                <a:sym typeface="Arial"/>
              </a:rPr>
              <a:t>, </a:t>
            </a:r>
            <a:r>
              <a:rPr lang="en-GB" dirty="0" err="1">
                <a:sym typeface="Arial"/>
              </a:rPr>
              <a:t>Mihály</a:t>
            </a:r>
            <a:r>
              <a:rPr lang="en-GB" dirty="0">
                <a:sym typeface="Arial"/>
              </a:rPr>
              <a:t>, (2016). Corrupt Contracting: Partisan Favouritism in Public Procurement. GTI-WP/2016:02, Budapest: Government Transparency Institute</a:t>
            </a:r>
            <a:r>
              <a:rPr lang="en-GB" dirty="0" smtClean="0">
                <a:sym typeface="Arial"/>
              </a:rPr>
              <a:t>.</a:t>
            </a:r>
            <a:endParaRPr lang="en-GB" dirty="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716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25" y="183713"/>
            <a:ext cx="2766583" cy="4656301"/>
          </a:xfrm>
        </p:spPr>
        <p:txBody>
          <a:bodyPr>
            <a:normAutofit/>
          </a:bodyPr>
          <a:lstStyle/>
          <a:p>
            <a:r>
              <a:rPr lang="hu-HU" sz="2400" dirty="0" smtClean="0"/>
              <a:t>Minimum </a:t>
            </a:r>
            <a:r>
              <a:rPr lang="hu-HU" sz="2400" dirty="0" err="1" smtClean="0"/>
              <a:t>data</a:t>
            </a:r>
            <a:r>
              <a:rPr lang="hu-HU" sz="2400" dirty="0" smtClean="0"/>
              <a:t> </a:t>
            </a:r>
            <a:r>
              <a:rPr lang="hu-HU" sz="2400" dirty="0" err="1" smtClean="0"/>
              <a:t>scope</a:t>
            </a:r>
            <a:r>
              <a:rPr lang="hu-HU" sz="2400" dirty="0" smtClean="0"/>
              <a:t> </a:t>
            </a:r>
            <a:r>
              <a:rPr lang="hu-HU" sz="2400" dirty="0" err="1" smtClean="0"/>
              <a:t>for</a:t>
            </a:r>
            <a:r>
              <a:rPr lang="hu-HU" sz="2400" dirty="0" smtClean="0"/>
              <a:t> a </a:t>
            </a:r>
            <a:r>
              <a:rPr lang="hu-HU" sz="2400" dirty="0" err="1" smtClean="0"/>
              <a:t>corruption&amp;</a:t>
            </a:r>
            <a:r>
              <a:rPr lang="hu-HU" sz="2400" dirty="0" smtClean="0"/>
              <a:t> </a:t>
            </a:r>
            <a:r>
              <a:rPr lang="hu-HU" sz="2400" dirty="0" err="1" smtClean="0"/>
              <a:t>collusion</a:t>
            </a:r>
            <a:r>
              <a:rPr lang="hu-HU" sz="2400" dirty="0" smtClean="0"/>
              <a:t> </a:t>
            </a:r>
            <a:r>
              <a:rPr lang="hu-HU" sz="2400" dirty="0" err="1" smtClean="0"/>
              <a:t>risk</a:t>
            </a:r>
            <a:r>
              <a:rPr lang="hu-HU" sz="2400" dirty="0" smtClean="0"/>
              <a:t> </a:t>
            </a:r>
            <a:r>
              <a:rPr lang="hu-HU" sz="2400" dirty="0" err="1" smtClean="0"/>
              <a:t>assessment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/>
              <a:t/>
            </a:r>
            <a:br>
              <a:rPr lang="hu-HU" sz="2400" dirty="0"/>
            </a:br>
            <a:r>
              <a:rPr lang="hu-HU" sz="2400" dirty="0"/>
              <a:t/>
            </a:r>
            <a:br>
              <a:rPr lang="hu-HU" sz="2400" dirty="0"/>
            </a:br>
            <a:r>
              <a:rPr lang="hu-HU" sz="2000" dirty="0" err="1" smtClean="0">
                <a:solidFill>
                  <a:schemeClr val="tx1"/>
                </a:solidFill>
              </a:rPr>
              <a:t>See</a:t>
            </a:r>
            <a:r>
              <a:rPr lang="hu-HU" sz="2000" dirty="0">
                <a:solidFill>
                  <a:schemeClr val="tx1"/>
                </a:solidFill>
              </a:rPr>
              <a:t>: </a:t>
            </a:r>
            <a:r>
              <a:rPr lang="hu-HU" sz="2000" dirty="0">
                <a:solidFill>
                  <a:schemeClr val="tx1"/>
                </a:solidFill>
                <a:hlinkClick r:id="rId2"/>
              </a:rPr>
              <a:t>https://opentender.eu/blog/2017-03-towards-more-transparency</a:t>
            </a:r>
            <a:r>
              <a:rPr lang="hu-HU" sz="2000" dirty="0" smtClean="0">
                <a:solidFill>
                  <a:schemeClr val="tx1"/>
                </a:solidFill>
                <a:hlinkClick r:id="rId2"/>
              </a:rPr>
              <a:t>/</a:t>
            </a:r>
            <a:r>
              <a:rPr lang="hu-HU" sz="2000" dirty="0" smtClean="0">
                <a:solidFill>
                  <a:schemeClr val="tx1"/>
                </a:solidFill>
              </a:rPr>
              <a:t> </a:t>
            </a:r>
            <a:endParaRPr lang="en-GB" sz="2000" dirty="0">
              <a:solidFill>
                <a:schemeClr val="tx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2843808" y="199215"/>
          <a:ext cx="6200272" cy="651574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630184"/>
                <a:gridCol w="4570088"/>
              </a:tblGrid>
              <a:tr h="394343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Variable group</a:t>
                      </a:r>
                      <a:endParaRPr lang="en-GB" sz="16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55" marR="4325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Variable</a:t>
                      </a:r>
                      <a:endParaRPr lang="en-GB" sz="16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55" marR="43255" marT="0" marB="0" anchor="ctr"/>
                </a:tc>
              </a:tr>
              <a:tr h="0">
                <a:tc rowSpan="3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Buyer</a:t>
                      </a:r>
                      <a:endParaRPr lang="en-GB" sz="16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55" marR="4325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+mn-lt"/>
                        </a:rPr>
                        <a:t>Buyer’s name</a:t>
                      </a:r>
                      <a:endParaRPr lang="en-GB" sz="15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55" marR="43255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+mn-lt"/>
                        </a:rPr>
                        <a:t>Buyer’s unique ID</a:t>
                      </a:r>
                      <a:endParaRPr lang="en-GB" sz="15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55" marR="43255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+mn-lt"/>
                        </a:rPr>
                        <a:t>Buyer’s address</a:t>
                      </a:r>
                      <a:endParaRPr lang="en-GB" sz="15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55" marR="43255" marT="0" marB="0" anchor="ctr"/>
                </a:tc>
              </a:tr>
              <a:tr h="0">
                <a:tc rowSpan="9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Bidder / bids</a:t>
                      </a:r>
                      <a:endParaRPr lang="en-GB" sz="16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55" marR="4325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+mn-lt"/>
                        </a:rPr>
                        <a:t>Bidder’s name</a:t>
                      </a:r>
                      <a:endParaRPr lang="en-GB" sz="15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55" marR="43255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+mn-lt"/>
                        </a:rPr>
                        <a:t>Bidder’s unique ID/tax ID</a:t>
                      </a:r>
                      <a:endParaRPr lang="en-GB" sz="15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55" marR="43255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+mn-lt"/>
                        </a:rPr>
                        <a:t>Bidder’s address </a:t>
                      </a:r>
                      <a:endParaRPr lang="en-GB" sz="15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55" marR="43255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  <a:latin typeface="+mn-lt"/>
                        </a:rPr>
                        <a:t>Number of bids submitted</a:t>
                      </a:r>
                      <a:endParaRPr lang="en-GB" sz="15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55" marR="43255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  <a:latin typeface="+mn-lt"/>
                        </a:rPr>
                        <a:t>Number of bids excluded</a:t>
                      </a:r>
                      <a:endParaRPr lang="en-GB" sz="15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55" marR="43255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+mn-lt"/>
                        </a:rPr>
                        <a:t>Bid price (details on total and unit prices)</a:t>
                      </a:r>
                      <a:endParaRPr lang="en-GB" sz="15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55" marR="43255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  <a:latin typeface="+mn-lt"/>
                        </a:rPr>
                        <a:t>Exact time of bid submission</a:t>
                      </a:r>
                      <a:endParaRPr lang="en-GB" sz="15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55" marR="43255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+mn-lt"/>
                        </a:rPr>
                        <a:t>Bid type (winner/loser bid)</a:t>
                      </a:r>
                      <a:endParaRPr lang="en-GB" sz="15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55" marR="43255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+mn-lt"/>
                        </a:rPr>
                        <a:t>Beneficial owners</a:t>
                      </a:r>
                      <a:endParaRPr lang="en-GB" sz="15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55" marR="43255" marT="0" marB="0" anchor="ctr"/>
                </a:tc>
              </a:tr>
              <a:tr h="0">
                <a:tc rowSpan="7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Tender / contract</a:t>
                      </a:r>
                      <a:endParaRPr lang="en-GB" sz="16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55" marR="4325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+mn-lt"/>
                        </a:rPr>
                        <a:t>Procedure type</a:t>
                      </a:r>
                      <a:endParaRPr lang="en-GB" sz="15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55" marR="43255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+mn-lt"/>
                        </a:rPr>
                        <a:t>Framework agreement (1</a:t>
                      </a:r>
                      <a:r>
                        <a:rPr lang="en-GB" sz="1500" baseline="30000" dirty="0">
                          <a:effectLst/>
                          <a:latin typeface="+mn-lt"/>
                        </a:rPr>
                        <a:t>st</a:t>
                      </a:r>
                      <a:r>
                        <a:rPr lang="en-GB" sz="1500" dirty="0">
                          <a:effectLst/>
                          <a:latin typeface="+mn-lt"/>
                        </a:rPr>
                        <a:t>/2</a:t>
                      </a:r>
                      <a:r>
                        <a:rPr lang="en-GB" sz="1500" baseline="30000" dirty="0">
                          <a:effectLst/>
                          <a:latin typeface="+mn-lt"/>
                        </a:rPr>
                        <a:t>nd</a:t>
                      </a:r>
                      <a:r>
                        <a:rPr lang="en-GB" sz="1500" dirty="0">
                          <a:effectLst/>
                          <a:latin typeface="+mn-lt"/>
                        </a:rPr>
                        <a:t> stage)</a:t>
                      </a:r>
                      <a:endParaRPr lang="en-GB" sz="15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55" marR="43255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+mn-lt"/>
                        </a:rPr>
                        <a:t>Estimated price (details on total or unit prices)</a:t>
                      </a:r>
                      <a:endParaRPr lang="en-GB" sz="15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55" marR="43255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+mn-lt"/>
                        </a:rPr>
                        <a:t>Procurement type (service, supply, work)</a:t>
                      </a:r>
                      <a:endParaRPr lang="en-GB" sz="15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55" marR="43255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+mn-lt"/>
                        </a:rPr>
                        <a:t>CPV codes </a:t>
                      </a:r>
                      <a:r>
                        <a:rPr lang="en-GB" sz="1500" dirty="0" smtClean="0">
                          <a:effectLst/>
                          <a:latin typeface="+mn-lt"/>
                        </a:rPr>
                        <a:t>(</a:t>
                      </a:r>
                      <a:r>
                        <a:rPr lang="hu-HU" sz="1500" dirty="0" err="1" smtClean="0">
                          <a:effectLst/>
                          <a:latin typeface="+mn-lt"/>
                        </a:rPr>
                        <a:t>by</a:t>
                      </a:r>
                      <a:r>
                        <a:rPr lang="hu-HU" sz="15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hu-HU" sz="1500" baseline="0" dirty="0" err="1" smtClean="0">
                          <a:effectLst/>
                          <a:latin typeface="+mn-lt"/>
                        </a:rPr>
                        <a:t>product</a:t>
                      </a:r>
                      <a:r>
                        <a:rPr lang="hu-HU" sz="15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hu-HU" sz="1500" baseline="0" dirty="0" err="1" smtClean="0">
                          <a:effectLst/>
                          <a:latin typeface="+mn-lt"/>
                        </a:rPr>
                        <a:t>type</a:t>
                      </a:r>
                      <a:r>
                        <a:rPr lang="hu-HU" sz="15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hu-HU" sz="1500" baseline="0" dirty="0" err="1" smtClean="0">
                          <a:effectLst/>
                          <a:latin typeface="+mn-lt"/>
                        </a:rPr>
                        <a:t>weight</a:t>
                      </a:r>
                      <a:r>
                        <a:rPr lang="en-GB" sz="1500" dirty="0" smtClean="0">
                          <a:effectLst/>
                          <a:latin typeface="+mn-lt"/>
                        </a:rPr>
                        <a:t>)</a:t>
                      </a:r>
                      <a:endParaRPr lang="en-GB" sz="15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55" marR="43255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+mn-lt"/>
                        </a:rPr>
                        <a:t>NUTS code(s) of contract implementation</a:t>
                      </a:r>
                      <a:endParaRPr lang="en-GB" sz="15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55" marR="43255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+mn-lt"/>
                        </a:rPr>
                        <a:t>Status (cancelled, pending, etc.)</a:t>
                      </a:r>
                      <a:endParaRPr lang="en-GB" sz="15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55" marR="43255" marT="0" marB="0" anchor="ctr"/>
                </a:tc>
              </a:tr>
              <a:tr h="0">
                <a:tc rowSpan="5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Dates</a:t>
                      </a:r>
                      <a:endParaRPr lang="en-GB" sz="16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55" marR="4325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+mn-lt"/>
                        </a:rPr>
                        <a:t>Call for tender publication date</a:t>
                      </a:r>
                      <a:endParaRPr lang="en-GB" sz="15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55" marR="43255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+mn-lt"/>
                        </a:rPr>
                        <a:t>Bid submission deadline</a:t>
                      </a:r>
                      <a:endParaRPr lang="en-GB" sz="15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55" marR="43255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+mn-lt"/>
                        </a:rPr>
                        <a:t>Contract start and end dates</a:t>
                      </a:r>
                      <a:endParaRPr lang="en-GB" sz="15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55" marR="43255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+mn-lt"/>
                        </a:rPr>
                        <a:t>Publication date of contract award</a:t>
                      </a:r>
                      <a:endParaRPr lang="en-GB" sz="15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55" marR="43255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  <a:latin typeface="+mn-lt"/>
                        </a:rPr>
                        <a:t>D</a:t>
                      </a:r>
                      <a:r>
                        <a:rPr lang="en-GB" sz="1500" dirty="0" smtClean="0">
                          <a:effectLst/>
                          <a:latin typeface="+mn-lt"/>
                        </a:rPr>
                        <a:t>ate </a:t>
                      </a:r>
                      <a:r>
                        <a:rPr lang="en-GB" sz="1500" dirty="0">
                          <a:effectLst/>
                          <a:latin typeface="+mn-lt"/>
                        </a:rPr>
                        <a:t>of contract completion</a:t>
                      </a:r>
                      <a:endParaRPr lang="en-GB" sz="15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55" marR="43255" marT="0" marB="0" anchor="ctr"/>
                </a:tc>
              </a:tr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Subcontracting</a:t>
                      </a:r>
                      <a:endParaRPr lang="en-GB" sz="16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55" marR="4325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+mn-lt"/>
                        </a:rPr>
                        <a:t>Subcontractor’s name and unique ID (tax ID)</a:t>
                      </a:r>
                      <a:endParaRPr lang="en-GB" sz="15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55" marR="43255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+mn-lt"/>
                        </a:rPr>
                        <a:t>Subcontractor’s share</a:t>
                      </a:r>
                      <a:endParaRPr lang="en-GB" sz="15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55" marR="43255" marT="0" marB="0" anchor="ctr"/>
                </a:tc>
              </a:tr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Consortium</a:t>
                      </a:r>
                      <a:endParaRPr lang="en-GB" sz="16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55" marR="4325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+mn-lt"/>
                        </a:rPr>
                        <a:t>Consortium members’ name and unique ID (tax ID)</a:t>
                      </a:r>
                      <a:endParaRPr lang="en-GB" sz="15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55" marR="43255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+mn-lt"/>
                        </a:rPr>
                        <a:t>Consortium members’ share</a:t>
                      </a:r>
                      <a:endParaRPr lang="en-GB" sz="15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55" marR="43255" marT="0" marB="0" anchor="ctr"/>
                </a:tc>
              </a:tr>
              <a:tr h="0">
                <a:tc rowSpan="5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Contract performance</a:t>
                      </a:r>
                      <a:endParaRPr lang="en-GB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255" marR="4325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Contract performance end date</a:t>
                      </a:r>
                    </a:p>
                  </a:txBody>
                  <a:tcPr marL="0" marR="0" marT="0" marB="0"/>
                </a:tc>
              </a:tr>
              <a:tr h="0"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GB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255" marR="4325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Was performance according to the contract</a:t>
                      </a:r>
                    </a:p>
                  </a:txBody>
                  <a:tcPr marL="0" marR="0" marT="0" marB="0"/>
                </a:tc>
              </a:tr>
              <a:tr h="0">
                <a:tc vMerge="1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55" marR="4325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Explanation in case of deferring from contract</a:t>
                      </a:r>
                    </a:p>
                  </a:txBody>
                  <a:tcPr marL="0" marR="0" marT="0" marB="0"/>
                </a:tc>
              </a:tr>
              <a:tr h="0">
                <a:tc vMerge="1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55" marR="4325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Information on contract modification</a:t>
                      </a:r>
                    </a:p>
                  </a:txBody>
                  <a:tcPr marL="0" marR="0" marT="0" marB="0"/>
                </a:tc>
              </a:tr>
              <a:tr h="0">
                <a:tc vMerge="1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55" marR="4325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Information on performance quality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14FFD-DBCB-4010-8A07-03CF37112FF8}" type="datetime4">
              <a:rPr lang="en-US" smtClean="0"/>
              <a:t>August 28, 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02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Open </a:t>
            </a:r>
            <a:r>
              <a:rPr lang="hu-HU" dirty="0" err="1" smtClean="0"/>
              <a:t>data</a:t>
            </a:r>
            <a:r>
              <a:rPr lang="hu-HU" dirty="0" smtClean="0"/>
              <a:t> </a:t>
            </a:r>
            <a:r>
              <a:rPr lang="hu-HU" dirty="0" err="1" smtClean="0"/>
              <a:t>available</a:t>
            </a:r>
            <a:r>
              <a:rPr lang="hu-HU" dirty="0" smtClean="0"/>
              <a:t>: DIGIWHIST, BA/DFID &amp; </a:t>
            </a:r>
            <a:r>
              <a:rPr lang="hu-HU" dirty="0" err="1" smtClean="0"/>
              <a:t>beyond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D09138-5F32-4EC8-AF5B-92EF935E8425}" type="datetime1">
              <a:rPr lang="hu-HU" smtClean="0"/>
              <a:pPr>
                <a:defRPr/>
              </a:pPr>
              <a:t>2018.08.28.</a:t>
            </a:fld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1E0D3-1961-4C49-A27D-D45484A9B146}" type="slidenum">
              <a:rPr lang="hu-HU" smtClean="0"/>
              <a:pPr>
                <a:defRPr/>
              </a:pPr>
              <a:t>19</a:t>
            </a:fld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5544617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hu-HU" i="1" dirty="0" err="1"/>
              <a:t>Unprecedented</a:t>
            </a:r>
            <a:r>
              <a:rPr lang="hu-HU" i="1" dirty="0"/>
              <a:t> </a:t>
            </a:r>
            <a:r>
              <a:rPr lang="hu-HU" i="1" dirty="0" err="1"/>
              <a:t>open</a:t>
            </a:r>
            <a:r>
              <a:rPr lang="hu-HU" i="1" dirty="0"/>
              <a:t> </a:t>
            </a:r>
            <a:r>
              <a:rPr lang="hu-HU" i="1" dirty="0" err="1"/>
              <a:t>data</a:t>
            </a:r>
            <a:r>
              <a:rPr lang="hu-HU" i="1" dirty="0"/>
              <a:t> </a:t>
            </a:r>
            <a:r>
              <a:rPr lang="hu-HU" i="1" dirty="0" err="1"/>
              <a:t>available</a:t>
            </a:r>
            <a:r>
              <a:rPr lang="hu-HU" i="1" dirty="0" smtClean="0"/>
              <a:t>!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err="1" smtClean="0"/>
              <a:t>Full</a:t>
            </a:r>
            <a:r>
              <a:rPr lang="hu-HU" dirty="0" smtClean="0"/>
              <a:t> European </a:t>
            </a:r>
            <a:r>
              <a:rPr lang="hu-HU" dirty="0" err="1" smtClean="0"/>
              <a:t>data&amp;indicators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DIGIWHIST </a:t>
            </a:r>
            <a:r>
              <a:rPr lang="hu-HU" dirty="0" err="1" smtClean="0"/>
              <a:t>watchdog</a:t>
            </a:r>
            <a:r>
              <a:rPr lang="hu-HU" dirty="0" smtClean="0"/>
              <a:t> </a:t>
            </a:r>
            <a:r>
              <a:rPr lang="hu-HU" dirty="0" err="1" smtClean="0"/>
              <a:t>portals</a:t>
            </a:r>
            <a:r>
              <a:rPr lang="hu-HU" dirty="0"/>
              <a:t>:</a:t>
            </a:r>
            <a:r>
              <a:rPr lang="hu-HU" dirty="0" smtClean="0"/>
              <a:t> </a:t>
            </a:r>
            <a:r>
              <a:rPr lang="hu-HU" dirty="0">
                <a:hlinkClick r:id="rId2"/>
              </a:rPr>
              <a:t>https://</a:t>
            </a:r>
            <a:r>
              <a:rPr lang="hu-HU" dirty="0" smtClean="0">
                <a:hlinkClick r:id="rId2"/>
              </a:rPr>
              <a:t>opentender.eu</a:t>
            </a:r>
            <a:r>
              <a:rPr lang="hu-HU" dirty="0" smtClean="0"/>
              <a:t> </a:t>
            </a:r>
            <a:endParaRPr lang="hu-HU" dirty="0"/>
          </a:p>
          <a:p>
            <a:pPr marL="450850" indent="0">
              <a:buNone/>
            </a:pPr>
            <a:r>
              <a:rPr lang="hu-HU" dirty="0" smtClean="0"/>
              <a:t>17.5 </a:t>
            </a:r>
            <a:r>
              <a:rPr lang="hu-HU" dirty="0" err="1" smtClean="0"/>
              <a:t>million</a:t>
            </a:r>
            <a:r>
              <a:rPr lang="hu-HU" dirty="0" smtClean="0"/>
              <a:t> </a:t>
            </a:r>
            <a:r>
              <a:rPr lang="hu-HU" dirty="0" err="1" smtClean="0"/>
              <a:t>contracts</a:t>
            </a:r>
            <a:r>
              <a:rPr lang="hu-HU" dirty="0" smtClean="0"/>
              <a:t>, </a:t>
            </a:r>
            <a:r>
              <a:rPr lang="hu-HU" b="1" dirty="0" smtClean="0"/>
              <a:t>32 </a:t>
            </a:r>
            <a:r>
              <a:rPr lang="hu-HU" b="1" dirty="0" err="1" smtClean="0"/>
              <a:t>countries</a:t>
            </a:r>
            <a:r>
              <a:rPr lang="hu-HU" b="1" dirty="0" smtClean="0"/>
              <a:t>+EC</a:t>
            </a:r>
          </a:p>
          <a:p>
            <a:pPr marL="450850" indent="0">
              <a:buNone/>
            </a:pPr>
            <a:endParaRPr lang="hu-HU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hu-HU" dirty="0" err="1" smtClean="0"/>
              <a:t>Development</a:t>
            </a:r>
            <a:r>
              <a:rPr lang="hu-HU" dirty="0" smtClean="0"/>
              <a:t> </a:t>
            </a:r>
            <a:r>
              <a:rPr lang="hu-HU" dirty="0" err="1" smtClean="0"/>
              <a:t>aid</a:t>
            </a:r>
            <a:r>
              <a:rPr lang="hu-HU" dirty="0" smtClean="0"/>
              <a:t> </a:t>
            </a:r>
            <a:r>
              <a:rPr lang="hu-HU" dirty="0" err="1" smtClean="0"/>
              <a:t>funded</a:t>
            </a:r>
            <a:r>
              <a:rPr lang="hu-HU" dirty="0" smtClean="0"/>
              <a:t> </a:t>
            </a:r>
            <a:r>
              <a:rPr lang="hu-HU" dirty="0" err="1" smtClean="0"/>
              <a:t>procurement</a:t>
            </a:r>
            <a:r>
              <a:rPr lang="hu-HU" dirty="0" smtClean="0"/>
              <a:t>+</a:t>
            </a:r>
            <a:r>
              <a:rPr lang="hu-HU" dirty="0" err="1" smtClean="0"/>
              <a:t>selected</a:t>
            </a:r>
            <a:r>
              <a:rPr lang="hu-HU" dirty="0" smtClean="0"/>
              <a:t> </a:t>
            </a:r>
            <a:r>
              <a:rPr lang="hu-HU" dirty="0" err="1" smtClean="0"/>
              <a:t>developing</a:t>
            </a:r>
            <a:r>
              <a:rPr lang="hu-HU" dirty="0" smtClean="0"/>
              <a:t> </a:t>
            </a:r>
            <a:r>
              <a:rPr lang="hu-HU" dirty="0" err="1" smtClean="0"/>
              <a:t>countries</a:t>
            </a:r>
            <a:r>
              <a:rPr lang="hu-HU" dirty="0" smtClean="0"/>
              <a:t>: </a:t>
            </a:r>
            <a:r>
              <a:rPr lang="hu-HU" b="1" dirty="0" smtClean="0"/>
              <a:t>World Bank, IDB, </a:t>
            </a:r>
            <a:r>
              <a:rPr lang="hu-HU" b="1" dirty="0" err="1" smtClean="0"/>
              <a:t>Europeaid</a:t>
            </a:r>
            <a:r>
              <a:rPr lang="hu-HU" b="1" dirty="0" smtClean="0"/>
              <a:t> + </a:t>
            </a:r>
            <a:r>
              <a:rPr lang="hu-HU" b="1" dirty="0" err="1" smtClean="0"/>
              <a:t>Tanzanian</a:t>
            </a:r>
            <a:r>
              <a:rPr lang="hu-HU" b="1" dirty="0" smtClean="0"/>
              <a:t> </a:t>
            </a:r>
            <a:r>
              <a:rPr lang="hu-HU" b="1" dirty="0" err="1" smtClean="0"/>
              <a:t>national</a:t>
            </a:r>
            <a:r>
              <a:rPr lang="hu-HU" b="1" dirty="0" smtClean="0"/>
              <a:t> </a:t>
            </a:r>
            <a:r>
              <a:rPr lang="hu-HU" b="1" dirty="0" err="1" smtClean="0"/>
              <a:t>data</a:t>
            </a:r>
            <a:r>
              <a:rPr lang="hu-HU" b="1" dirty="0" smtClean="0"/>
              <a:t> </a:t>
            </a:r>
            <a:r>
              <a:rPr lang="hu-HU" dirty="0" smtClean="0"/>
              <a:t>(</a:t>
            </a:r>
            <a:r>
              <a:rPr lang="hu-HU" dirty="0" err="1" smtClean="0">
                <a:hlinkClick r:id="rId3"/>
              </a:rPr>
              <a:t>www.govtransparency.eu</a:t>
            </a:r>
            <a:r>
              <a:rPr lang="hu-HU" dirty="0" smtClean="0">
                <a:hlinkClick r:id="rId3"/>
              </a:rPr>
              <a:t>/</a:t>
            </a:r>
            <a:r>
              <a:rPr lang="hu-HU" dirty="0" err="1" smtClean="0">
                <a:hlinkClick r:id="rId3"/>
              </a:rPr>
              <a:t>index.php</a:t>
            </a:r>
            <a:r>
              <a:rPr lang="hu-HU" dirty="0" smtClean="0">
                <a:hlinkClick r:id="rId3"/>
              </a:rPr>
              <a:t>/</a:t>
            </a:r>
            <a:r>
              <a:rPr lang="hu-HU" dirty="0" err="1" smtClean="0">
                <a:hlinkClick r:id="rId3"/>
              </a:rPr>
              <a:t>category</a:t>
            </a:r>
            <a:r>
              <a:rPr lang="hu-HU" dirty="0" smtClean="0">
                <a:hlinkClick r:id="rId3"/>
              </a:rPr>
              <a:t>/</a:t>
            </a:r>
            <a:r>
              <a:rPr lang="hu-HU" dirty="0" err="1" smtClean="0">
                <a:hlinkClick r:id="rId3"/>
              </a:rPr>
              <a:t>databases</a:t>
            </a: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hu-HU" dirty="0" err="1" smtClean="0"/>
              <a:t>Approach</a:t>
            </a:r>
            <a:r>
              <a:rPr lang="hu-HU" dirty="0" smtClean="0"/>
              <a:t> </a:t>
            </a:r>
            <a:r>
              <a:rPr lang="hu-HU" dirty="0" err="1" smtClean="0"/>
              <a:t>scaleable</a:t>
            </a:r>
            <a:r>
              <a:rPr lang="hu-HU" dirty="0" smtClean="0"/>
              <a:t> and </a:t>
            </a:r>
            <a:r>
              <a:rPr lang="hu-HU" dirty="0" err="1" smtClean="0"/>
              <a:t>standardized</a:t>
            </a:r>
            <a:r>
              <a:rPr lang="hu-HU" dirty="0" smtClean="0">
                <a:sym typeface="Wingdings" panose="05000000000000000000" pitchFamily="2" charset="2"/>
              </a:rPr>
              <a:t>: </a:t>
            </a:r>
            <a:r>
              <a:rPr lang="hu-HU" dirty="0" err="1" smtClean="0">
                <a:sym typeface="Wingdings" panose="05000000000000000000" pitchFamily="2" charset="2"/>
              </a:rPr>
              <a:t>ongoing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work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in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</a:p>
          <a:p>
            <a:pPr marL="857250" lvl="1" indent="-311150">
              <a:buFont typeface="Wingdings" panose="05000000000000000000" pitchFamily="2" charset="2"/>
              <a:buChar char="§"/>
            </a:pPr>
            <a:r>
              <a:rPr lang="hu-HU" dirty="0" err="1" smtClean="0">
                <a:sym typeface="Wingdings" panose="05000000000000000000" pitchFamily="2" charset="2"/>
              </a:rPr>
              <a:t>Selected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developing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countries</a:t>
            </a:r>
            <a:r>
              <a:rPr lang="hu-HU" dirty="0" smtClean="0">
                <a:sym typeface="Wingdings" panose="05000000000000000000" pitchFamily="2" charset="2"/>
              </a:rPr>
              <a:t>’ </a:t>
            </a:r>
            <a:r>
              <a:rPr lang="hu-HU" dirty="0" err="1" smtClean="0">
                <a:sym typeface="Wingdings" panose="05000000000000000000" pitchFamily="2" charset="2"/>
              </a:rPr>
              <a:t>national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data</a:t>
            </a:r>
            <a:r>
              <a:rPr lang="hu-HU" dirty="0" smtClean="0">
                <a:sym typeface="Wingdings" panose="05000000000000000000" pitchFamily="2" charset="2"/>
              </a:rPr>
              <a:t>: </a:t>
            </a:r>
            <a:r>
              <a:rPr lang="hu-HU" b="1" dirty="0" smtClean="0"/>
              <a:t>Brazil, </a:t>
            </a:r>
            <a:r>
              <a:rPr lang="hu-HU" b="1" dirty="0" smtClean="0">
                <a:sym typeface="Wingdings" panose="05000000000000000000" pitchFamily="2" charset="2"/>
              </a:rPr>
              <a:t>Chile</a:t>
            </a:r>
            <a:r>
              <a:rPr lang="hu-HU" b="1" dirty="0">
                <a:sym typeface="Wingdings" panose="05000000000000000000" pitchFamily="2" charset="2"/>
              </a:rPr>
              <a:t>,</a:t>
            </a:r>
            <a:r>
              <a:rPr lang="hu-HU" b="1" dirty="0"/>
              <a:t> </a:t>
            </a:r>
            <a:r>
              <a:rPr lang="hu-HU" b="1" dirty="0" smtClean="0"/>
              <a:t>Columbia, </a:t>
            </a:r>
            <a:r>
              <a:rPr lang="hu-HU" b="1" dirty="0" smtClean="0">
                <a:sym typeface="Wingdings" panose="05000000000000000000" pitchFamily="2" charset="2"/>
              </a:rPr>
              <a:t>India</a:t>
            </a:r>
            <a:r>
              <a:rPr lang="hu-HU" dirty="0" smtClean="0">
                <a:sym typeface="Wingdings" panose="05000000000000000000" pitchFamily="2" charset="2"/>
              </a:rPr>
              <a:t>, </a:t>
            </a:r>
            <a:r>
              <a:rPr lang="hu-HU" b="1" dirty="0" err="1" smtClean="0">
                <a:sym typeface="Wingdings" panose="05000000000000000000" pitchFamily="2" charset="2"/>
              </a:rPr>
              <a:t>Indonesia</a:t>
            </a:r>
            <a:r>
              <a:rPr lang="hu-HU" b="1" dirty="0" smtClean="0">
                <a:sym typeface="Wingdings" panose="05000000000000000000" pitchFamily="2" charset="2"/>
              </a:rPr>
              <a:t>, </a:t>
            </a:r>
            <a:r>
              <a:rPr lang="hu-HU" b="1" dirty="0"/>
              <a:t>Jamaica, </a:t>
            </a:r>
            <a:r>
              <a:rPr lang="hu-HU" b="1" dirty="0" err="1" smtClean="0">
                <a:sym typeface="Wingdings" panose="05000000000000000000" pitchFamily="2" charset="2"/>
              </a:rPr>
              <a:t>Mexico</a:t>
            </a:r>
            <a:r>
              <a:rPr lang="hu-HU" b="1" dirty="0" smtClean="0">
                <a:sym typeface="Wingdings" panose="05000000000000000000" pitchFamily="2" charset="2"/>
              </a:rPr>
              <a:t>, </a:t>
            </a:r>
            <a:r>
              <a:rPr lang="hu-HU" b="1" dirty="0"/>
              <a:t>Paraguay, </a:t>
            </a:r>
            <a:r>
              <a:rPr lang="hu-HU" b="1" dirty="0" smtClean="0"/>
              <a:t>S</a:t>
            </a:r>
            <a:r>
              <a:rPr lang="hu-HU" b="1" dirty="0">
                <a:sym typeface="Wingdings" panose="05000000000000000000" pitchFamily="2" charset="2"/>
              </a:rPr>
              <a:t>outh </a:t>
            </a:r>
            <a:r>
              <a:rPr lang="hu-HU" b="1" dirty="0" err="1">
                <a:sym typeface="Wingdings" panose="05000000000000000000" pitchFamily="2" charset="2"/>
              </a:rPr>
              <a:t>Africa</a:t>
            </a:r>
            <a:r>
              <a:rPr lang="hu-HU" b="1" dirty="0">
                <a:sym typeface="Wingdings" panose="05000000000000000000" pitchFamily="2" charset="2"/>
              </a:rPr>
              <a:t> , Uganda</a:t>
            </a:r>
            <a:endParaRPr lang="hu-HU" b="1" dirty="0" smtClean="0"/>
          </a:p>
          <a:p>
            <a:pPr marL="857250" lvl="1" indent="-311150">
              <a:buFont typeface="Wingdings" panose="05000000000000000000" pitchFamily="2" charset="2"/>
              <a:buChar char="§"/>
            </a:pPr>
            <a:r>
              <a:rPr lang="hu-HU" dirty="0" err="1" smtClean="0"/>
              <a:t>Selected</a:t>
            </a:r>
            <a:r>
              <a:rPr lang="hu-HU" dirty="0" smtClean="0"/>
              <a:t> </a:t>
            </a:r>
            <a:r>
              <a:rPr lang="hu-HU" dirty="0" err="1" smtClean="0"/>
              <a:t>developed</a:t>
            </a:r>
            <a:r>
              <a:rPr lang="hu-HU" dirty="0" smtClean="0"/>
              <a:t> </a:t>
            </a:r>
            <a:r>
              <a:rPr lang="hu-HU" dirty="0" err="1" smtClean="0"/>
              <a:t>countries</a:t>
            </a:r>
            <a:r>
              <a:rPr lang="hu-HU" dirty="0" smtClean="0"/>
              <a:t>: </a:t>
            </a:r>
            <a:r>
              <a:rPr lang="hu-HU" b="1" dirty="0" smtClean="0"/>
              <a:t>US(</a:t>
            </a:r>
            <a:r>
              <a:rPr lang="hu-HU" b="1" dirty="0" err="1" smtClean="0"/>
              <a:t>federal</a:t>
            </a:r>
            <a:r>
              <a:rPr lang="hu-HU" b="1" dirty="0" smtClean="0"/>
              <a:t> </a:t>
            </a:r>
            <a:r>
              <a:rPr lang="hu-HU" b="1" dirty="0" err="1" smtClean="0"/>
              <a:t>contracting</a:t>
            </a:r>
            <a:r>
              <a:rPr lang="hu-HU" b="1" dirty="0" smtClean="0"/>
              <a:t>)</a:t>
            </a:r>
            <a:endParaRPr lang="hu-HU" b="1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 algn="ctr">
              <a:buNone/>
            </a:pPr>
            <a:r>
              <a:rPr lang="hu-HU" i="1" dirty="0" err="1" smtClean="0"/>
              <a:t>If</a:t>
            </a:r>
            <a:r>
              <a:rPr lang="hu-HU" i="1" dirty="0" smtClean="0"/>
              <a:t> </a:t>
            </a:r>
            <a:r>
              <a:rPr lang="hu-HU" i="1" dirty="0" err="1" smtClean="0"/>
              <a:t>you</a:t>
            </a:r>
            <a:r>
              <a:rPr lang="hu-HU" i="1" dirty="0" smtClean="0"/>
              <a:t> </a:t>
            </a:r>
            <a:r>
              <a:rPr lang="hu-HU" i="1" dirty="0" err="1" smtClean="0"/>
              <a:t>are</a:t>
            </a:r>
            <a:r>
              <a:rPr lang="hu-HU" i="1" dirty="0" smtClean="0"/>
              <a:t> </a:t>
            </a:r>
            <a:r>
              <a:rPr lang="hu-HU" i="1" dirty="0" err="1" smtClean="0"/>
              <a:t>interested</a:t>
            </a:r>
            <a:r>
              <a:rPr lang="hu-HU" i="1" dirty="0" smtClean="0"/>
              <a:t>, </a:t>
            </a:r>
            <a:r>
              <a:rPr lang="hu-HU" i="1" dirty="0" err="1" smtClean="0"/>
              <a:t>get</a:t>
            </a:r>
            <a:r>
              <a:rPr lang="hu-HU" i="1" dirty="0" smtClean="0"/>
              <a:t> </a:t>
            </a:r>
            <a:r>
              <a:rPr lang="hu-HU" i="1" dirty="0" err="1" smtClean="0"/>
              <a:t>in</a:t>
            </a:r>
            <a:r>
              <a:rPr lang="hu-HU" i="1" dirty="0" smtClean="0"/>
              <a:t> </a:t>
            </a:r>
            <a:r>
              <a:rPr lang="hu-HU" i="1" dirty="0" err="1" smtClean="0"/>
              <a:t>touch</a:t>
            </a:r>
            <a:r>
              <a:rPr lang="hu-HU" i="1" dirty="0" smtClean="0"/>
              <a:t>, happy </a:t>
            </a:r>
            <a:r>
              <a:rPr lang="hu-HU" i="1" dirty="0" err="1" smtClean="0"/>
              <a:t>to</a:t>
            </a:r>
            <a:r>
              <a:rPr lang="hu-HU" i="1" dirty="0" smtClean="0"/>
              <a:t> </a:t>
            </a:r>
            <a:r>
              <a:rPr lang="hu-HU" i="1" dirty="0" err="1" smtClean="0"/>
              <a:t>share</a:t>
            </a:r>
            <a:r>
              <a:rPr lang="hu-HU" i="1" dirty="0" smtClean="0"/>
              <a:t> </a:t>
            </a:r>
            <a:r>
              <a:rPr lang="hu-HU" i="1" dirty="0" err="1" smtClean="0"/>
              <a:t>data</a:t>
            </a:r>
            <a:r>
              <a:rPr lang="hu-HU" i="1" dirty="0" smtClean="0"/>
              <a:t> and </a:t>
            </a:r>
            <a:r>
              <a:rPr lang="hu-HU" i="1" dirty="0" err="1" smtClean="0"/>
              <a:t>collaborate</a:t>
            </a:r>
            <a:r>
              <a:rPr lang="hu-HU" i="1" dirty="0" smtClean="0"/>
              <a:t>!</a:t>
            </a:r>
            <a:endParaRPr lang="hu-HU" i="1" dirty="0" smtClean="0"/>
          </a:p>
        </p:txBody>
      </p:sp>
    </p:spTree>
    <p:extLst>
      <p:ext uri="{BB962C8B-B14F-4D97-AF65-F5344CB8AC3E}">
        <p14:creationId xmlns:p14="http://schemas.microsoft.com/office/powerpoint/2010/main" val="259356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Three</a:t>
            </a:r>
            <a:r>
              <a:rPr lang="hu-HU" dirty="0" smtClean="0"/>
              <a:t> main </a:t>
            </a:r>
            <a:r>
              <a:rPr lang="hu-HU" dirty="0" err="1" smtClean="0"/>
              <a:t>topics</a:t>
            </a: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628800"/>
            <a:ext cx="8568952" cy="439248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hu-HU" b="1" dirty="0" err="1" smtClean="0"/>
              <a:t>Recent</a:t>
            </a:r>
            <a:r>
              <a:rPr lang="hu-HU" b="1" dirty="0" smtClean="0"/>
              <a:t> </a:t>
            </a:r>
            <a:r>
              <a:rPr lang="hu-HU" b="1" dirty="0" err="1" smtClean="0"/>
              <a:t>innovations</a:t>
            </a:r>
            <a:r>
              <a:rPr lang="hu-HU" b="1" dirty="0" smtClean="0"/>
              <a:t> </a:t>
            </a:r>
            <a:r>
              <a:rPr lang="hu-HU" b="1" dirty="0" err="1" smtClean="0"/>
              <a:t>in</a:t>
            </a:r>
            <a:r>
              <a:rPr lang="hu-HU" b="1" dirty="0" smtClean="0"/>
              <a:t> </a:t>
            </a:r>
            <a:r>
              <a:rPr lang="hu-HU" b="1" dirty="0" err="1" smtClean="0"/>
              <a:t>corruption</a:t>
            </a:r>
            <a:r>
              <a:rPr lang="hu-HU" b="1" dirty="0" smtClean="0"/>
              <a:t> </a:t>
            </a:r>
            <a:r>
              <a:rPr lang="hu-HU" b="1" dirty="0" err="1" smtClean="0"/>
              <a:t>measurement</a:t>
            </a:r>
            <a:endParaRPr lang="hu-HU" dirty="0"/>
          </a:p>
          <a:p>
            <a:pPr marL="546100" lvl="1" indent="0">
              <a:buNone/>
            </a:pPr>
            <a:r>
              <a:rPr lang="hu-HU" sz="2400" dirty="0" err="1" smtClean="0"/>
              <a:t>Applicatons</a:t>
            </a:r>
            <a:r>
              <a:rPr lang="hu-HU" sz="2400" dirty="0" smtClean="0"/>
              <a:t> </a:t>
            </a:r>
            <a:r>
              <a:rPr lang="hu-HU" sz="2400" dirty="0" err="1" smtClean="0"/>
              <a:t>to</a:t>
            </a:r>
            <a:r>
              <a:rPr lang="hu-HU" sz="2400" dirty="0" smtClean="0"/>
              <a:t> IDB </a:t>
            </a:r>
            <a:r>
              <a:rPr lang="hu-HU" sz="2400" dirty="0" err="1" smtClean="0"/>
              <a:t>data</a:t>
            </a:r>
            <a:endParaRPr lang="hu-HU" sz="2400" dirty="0" smtClean="0"/>
          </a:p>
          <a:p>
            <a:pPr marL="536575" indent="0">
              <a:buNone/>
            </a:pPr>
            <a:endParaRPr lang="hu-HU" sz="2400" i="1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hu-HU" sz="3000" b="1" dirty="0" smtClean="0"/>
              <a:t>Data </a:t>
            </a:r>
            <a:r>
              <a:rPr lang="hu-HU" sz="3000" b="1" dirty="0" err="1" smtClean="0"/>
              <a:t>can</a:t>
            </a:r>
            <a:r>
              <a:rPr lang="hu-HU" sz="3000" b="1" dirty="0" smtClean="0"/>
              <a:t> be </a:t>
            </a:r>
            <a:r>
              <a:rPr lang="hu-HU" sz="3000" b="1" dirty="0" err="1" smtClean="0"/>
              <a:t>mobilized</a:t>
            </a:r>
            <a:r>
              <a:rPr lang="hu-HU" sz="3000" b="1" dirty="0" smtClean="0"/>
              <a:t> </a:t>
            </a:r>
            <a:r>
              <a:rPr lang="hu-HU" sz="3000" b="1" dirty="0" err="1" smtClean="0"/>
              <a:t>for</a:t>
            </a:r>
            <a:r>
              <a:rPr lang="hu-HU" sz="3000" b="1" dirty="0" smtClean="0"/>
              <a:t> </a:t>
            </a:r>
            <a:r>
              <a:rPr lang="hu-HU" sz="3000" b="1" dirty="0" err="1" smtClean="0"/>
              <a:t>development</a:t>
            </a:r>
            <a:endParaRPr lang="hu-HU" sz="3000" b="1" dirty="0" smtClean="0"/>
          </a:p>
          <a:p>
            <a:pPr marL="536575" indent="0">
              <a:buNone/>
            </a:pPr>
            <a:r>
              <a:rPr lang="hu-HU" sz="2400" dirty="0" err="1" smtClean="0"/>
              <a:t>Currently</a:t>
            </a:r>
            <a:r>
              <a:rPr lang="hu-HU" sz="2400" dirty="0" smtClean="0"/>
              <a:t> </a:t>
            </a:r>
            <a:r>
              <a:rPr lang="hu-HU" sz="2400" dirty="0" err="1" smtClean="0"/>
              <a:t>available</a:t>
            </a:r>
            <a:r>
              <a:rPr lang="hu-HU" sz="2400" dirty="0" smtClean="0"/>
              <a:t> </a:t>
            </a:r>
            <a:r>
              <a:rPr lang="hu-HU" sz="2400" dirty="0" err="1" smtClean="0"/>
              <a:t>or</a:t>
            </a:r>
            <a:r>
              <a:rPr lang="hu-HU" sz="2400" dirty="0" smtClean="0"/>
              <a:t> </a:t>
            </a:r>
            <a:r>
              <a:rPr lang="hu-HU" sz="2400" dirty="0" err="1" smtClean="0"/>
              <a:t>easily</a:t>
            </a:r>
            <a:r>
              <a:rPr lang="hu-HU" sz="2400" dirty="0" smtClean="0"/>
              <a:t> </a:t>
            </a:r>
            <a:r>
              <a:rPr lang="hu-HU" sz="2400" dirty="0" err="1" smtClean="0"/>
              <a:t>acceible</a:t>
            </a:r>
            <a:r>
              <a:rPr lang="hu-HU" sz="2400" dirty="0" smtClean="0"/>
              <a:t> </a:t>
            </a:r>
            <a:r>
              <a:rPr lang="hu-HU" sz="2400" dirty="0" err="1" smtClean="0"/>
              <a:t>data</a:t>
            </a:r>
            <a:r>
              <a:rPr lang="hu-HU" sz="2400" dirty="0" smtClean="0"/>
              <a:t> </a:t>
            </a:r>
            <a:r>
              <a:rPr lang="hu-HU" sz="2400" dirty="0" err="1" smtClean="0"/>
              <a:t>can</a:t>
            </a:r>
            <a:r>
              <a:rPr lang="hu-HU" sz="2400" dirty="0" smtClean="0"/>
              <a:t> be </a:t>
            </a:r>
            <a:r>
              <a:rPr lang="hu-HU" sz="2400" dirty="0" err="1" smtClean="0"/>
              <a:t>used</a:t>
            </a:r>
            <a:r>
              <a:rPr lang="hu-HU" sz="2400" dirty="0" smtClean="0"/>
              <a:t> </a:t>
            </a:r>
            <a:r>
              <a:rPr lang="hu-HU" sz="2400" dirty="0" err="1" smtClean="0"/>
              <a:t>on</a:t>
            </a:r>
            <a:r>
              <a:rPr lang="hu-HU" sz="2400" dirty="0" smtClean="0"/>
              <a:t>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short</a:t>
            </a:r>
            <a:r>
              <a:rPr lang="hu-HU" sz="2400" dirty="0" smtClean="0"/>
              <a:t> </a:t>
            </a:r>
            <a:r>
              <a:rPr lang="hu-HU" sz="2400" dirty="0" err="1" smtClean="0"/>
              <a:t>term</a:t>
            </a:r>
            <a:r>
              <a:rPr lang="hu-HU" sz="2400" dirty="0" smtClean="0"/>
              <a:t> </a:t>
            </a:r>
            <a:r>
              <a:rPr lang="hu-HU" sz="2400" dirty="0" err="1" smtClean="0"/>
              <a:t>for</a:t>
            </a:r>
            <a:r>
              <a:rPr lang="hu-HU" sz="2400" dirty="0" smtClean="0"/>
              <a:t> monitoring and policy </a:t>
            </a:r>
            <a:r>
              <a:rPr lang="hu-HU" sz="2400" dirty="0" err="1" smtClean="0"/>
              <a:t>guidance</a:t>
            </a:r>
            <a:endParaRPr lang="hu-HU" sz="2400" dirty="0" smtClean="0"/>
          </a:p>
          <a:p>
            <a:pPr marL="536575" indent="0">
              <a:buNone/>
            </a:pPr>
            <a:endParaRPr lang="hu-HU" sz="2400" dirty="0"/>
          </a:p>
          <a:p>
            <a:pPr marL="514350" indent="-514350">
              <a:buFont typeface="+mj-lt"/>
              <a:buAutoNum type="arabicPeriod" startAt="3"/>
            </a:pPr>
            <a:r>
              <a:rPr lang="hu-HU" b="1" dirty="0" err="1" smtClean="0"/>
              <a:t>Widening</a:t>
            </a:r>
            <a:r>
              <a:rPr lang="hu-HU" b="1" dirty="0" smtClean="0"/>
              <a:t> </a:t>
            </a:r>
            <a:r>
              <a:rPr lang="hu-HU" b="1" dirty="0" err="1" smtClean="0"/>
              <a:t>access</a:t>
            </a:r>
            <a:r>
              <a:rPr lang="hu-HU" b="1" dirty="0" smtClean="0"/>
              <a:t> and </a:t>
            </a:r>
            <a:r>
              <a:rPr lang="hu-HU" b="1" dirty="0" err="1" smtClean="0"/>
              <a:t>increasing</a:t>
            </a:r>
            <a:r>
              <a:rPr lang="hu-HU" b="1" dirty="0" smtClean="0"/>
              <a:t> </a:t>
            </a:r>
            <a:r>
              <a:rPr lang="hu-HU" b="1" dirty="0" err="1" smtClean="0"/>
              <a:t>oversight</a:t>
            </a:r>
            <a:endParaRPr lang="hu-HU" b="1" dirty="0" smtClean="0"/>
          </a:p>
          <a:p>
            <a:pPr marL="536575" indent="0">
              <a:buNone/>
            </a:pPr>
            <a:r>
              <a:rPr lang="hu-HU" sz="2400" dirty="0" err="1" smtClean="0"/>
              <a:t>Understanding</a:t>
            </a:r>
            <a:r>
              <a:rPr lang="hu-HU" sz="2400" dirty="0" smtClean="0"/>
              <a:t> </a:t>
            </a:r>
            <a:r>
              <a:rPr lang="hu-HU" sz="2400" dirty="0" err="1" smtClean="0"/>
              <a:t>corruption</a:t>
            </a:r>
            <a:r>
              <a:rPr lang="hu-HU" sz="2400" dirty="0" smtClean="0"/>
              <a:t> </a:t>
            </a:r>
            <a:r>
              <a:rPr lang="hu-HU" sz="2400" dirty="0" err="1" smtClean="0"/>
              <a:t>displacement</a:t>
            </a:r>
            <a:r>
              <a:rPr lang="hu-HU" sz="2400" dirty="0" smtClean="0"/>
              <a:t> </a:t>
            </a:r>
            <a:r>
              <a:rPr lang="hu-HU" sz="2400" dirty="0" err="1" smtClean="0"/>
              <a:t>effects</a:t>
            </a:r>
            <a:endParaRPr lang="hu-HU" b="1" dirty="0" smtClean="0"/>
          </a:p>
          <a:p>
            <a:pPr marL="536575" indent="0">
              <a:buNone/>
            </a:pPr>
            <a:endParaRPr lang="hu-HU" sz="2400" dirty="0" smtClean="0"/>
          </a:p>
          <a:p>
            <a:pPr marL="0" indent="0">
              <a:buNone/>
            </a:pPr>
            <a:endParaRPr lang="hu-HU" sz="30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D09138-5F32-4EC8-AF5B-92EF935E8425}" type="datetime1">
              <a:rPr lang="hu-HU" smtClean="0"/>
              <a:pPr>
                <a:defRPr/>
              </a:pPr>
              <a:t>2018.08.28.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1E0D3-1961-4C49-A27D-D45484A9B146}" type="slidenum">
              <a:rPr lang="hu-HU" smtClean="0"/>
              <a:pPr>
                <a:defRPr/>
              </a:pPr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59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20888"/>
            <a:ext cx="8229600" cy="1143000"/>
          </a:xfrm>
        </p:spPr>
        <p:txBody>
          <a:bodyPr>
            <a:normAutofit/>
          </a:bodyPr>
          <a:lstStyle/>
          <a:p>
            <a:r>
              <a:rPr lang="hu-HU" sz="4600" dirty="0" smtClean="0"/>
              <a:t>II. </a:t>
            </a:r>
            <a:r>
              <a:rPr lang="hu-HU" sz="4600" dirty="0" err="1" smtClean="0"/>
              <a:t>Risk</a:t>
            </a:r>
            <a:r>
              <a:rPr lang="hu-HU" sz="4600" dirty="0" smtClean="0"/>
              <a:t> management </a:t>
            </a:r>
            <a:r>
              <a:rPr lang="hu-HU" sz="4600" dirty="0" err="1" smtClean="0"/>
              <a:t>tools</a:t>
            </a:r>
            <a:endParaRPr lang="en-GB" sz="4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D09138-5F32-4EC8-AF5B-92EF935E8425}" type="datetime1">
              <a:rPr lang="hu-HU" smtClean="0"/>
              <a:pPr>
                <a:defRPr/>
              </a:pPr>
              <a:t>2018.08.28.</a:t>
            </a:fld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1E0D3-1961-4C49-A27D-D45484A9B146}" type="slidenum">
              <a:rPr lang="hu-HU" smtClean="0"/>
              <a:pPr>
                <a:defRPr/>
              </a:pPr>
              <a:t>20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2798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179511" y="116631"/>
            <a:ext cx="8712967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hu-HU" sz="4000" b="0" i="0" u="none" strike="noStrike" cap="none" dirty="0" err="1" smtClean="0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Using</a:t>
            </a:r>
            <a:r>
              <a:rPr lang="hu-HU" sz="4000" b="0" i="0" u="none" strike="noStrike" cap="none" dirty="0" smtClean="0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4000" b="0" i="0" u="none" strike="noStrike" cap="none" dirty="0" err="1" smtClean="0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data</a:t>
            </a:r>
            <a:r>
              <a:rPr lang="hu-HU" sz="4000" b="0" i="0" u="none" strike="noStrike" cap="none" dirty="0" smtClean="0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4000" b="0" i="0" u="none" strike="noStrike" cap="none" dirty="0" err="1" smtClean="0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for</a:t>
            </a:r>
            <a:r>
              <a:rPr lang="hu-HU" sz="4000" b="0" i="0" u="none" strike="noStrike" cap="none" dirty="0" smtClean="0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4000" b="0" i="0" u="none" strike="noStrike" cap="none" dirty="0" err="1" smtClean="0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corruption</a:t>
            </a:r>
            <a:r>
              <a:rPr lang="hu-HU" sz="4000" b="0" i="0" u="none" strike="noStrike" cap="none" dirty="0" smtClean="0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4000" b="0" i="0" u="none" strike="noStrike" cap="none" dirty="0" err="1" smtClean="0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prevention</a:t>
            </a:r>
            <a:endParaRPr lang="hu-HU" sz="4000" b="0" i="0" u="none" strike="noStrike" cap="none" dirty="0">
              <a:solidFill>
                <a:srgbClr val="50B4C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323528" y="1916832"/>
            <a:ext cx="8568951" cy="410445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99615"/>
              <a:buFont typeface="Arial"/>
              <a:buAutoNum type="arabicPeriod"/>
            </a:pPr>
            <a:r>
              <a:rPr lang="hu-HU" sz="2590" b="1" i="0" u="none" strike="noStrike" cap="none" dirty="0" err="1" smtClean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Risk</a:t>
            </a:r>
            <a:r>
              <a:rPr lang="hu-HU" sz="2590" b="1" i="0" u="none" strike="noStrike" cap="none" dirty="0" smtClean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590" b="1" i="0" u="none" strike="noStrike" cap="none" dirty="0" err="1" smtClean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assessment</a:t>
            </a:r>
            <a:r>
              <a:rPr lang="hu-HU" sz="2590" b="1" i="0" u="none" strike="noStrike" cap="none" dirty="0" smtClean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914400" lvl="1" indent="-5143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99615"/>
            </a:pPr>
            <a:r>
              <a:rPr lang="hu-HU" sz="2190" dirty="0" err="1" smtClean="0">
                <a:latin typeface="Arial"/>
                <a:ea typeface="Arial"/>
                <a:cs typeface="Arial"/>
                <a:sym typeface="Arial"/>
              </a:rPr>
              <a:t>Mezo-level</a:t>
            </a:r>
            <a:r>
              <a:rPr lang="hu-HU" sz="219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190" dirty="0" smtClean="0"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hu-HU" sz="2190" dirty="0" err="1" smtClean="0">
                <a:latin typeface="Arial"/>
                <a:ea typeface="Arial"/>
                <a:cs typeface="Arial"/>
                <a:sym typeface="Arial"/>
              </a:rPr>
              <a:t>e.g</a:t>
            </a:r>
            <a:r>
              <a:rPr lang="hu-HU" sz="2190" dirty="0" smtClean="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hu-HU" sz="2190" dirty="0" err="1" smtClean="0">
                <a:latin typeface="Arial"/>
                <a:ea typeface="Arial"/>
                <a:cs typeface="Arial"/>
                <a:sym typeface="Arial"/>
              </a:rPr>
              <a:t>sectoral</a:t>
            </a:r>
            <a:r>
              <a:rPr lang="hu-HU" sz="2190" dirty="0" smtClean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hu-HU" sz="2190" dirty="0" err="1" smtClean="0">
                <a:latin typeface="Arial"/>
                <a:ea typeface="Arial"/>
                <a:cs typeface="Arial"/>
                <a:sym typeface="Arial"/>
              </a:rPr>
              <a:t>regional</a:t>
            </a:r>
            <a:r>
              <a:rPr lang="hu-HU" sz="2190" dirty="0" smtClean="0">
                <a:latin typeface="Arial"/>
                <a:ea typeface="Arial"/>
                <a:cs typeface="Arial"/>
                <a:sym typeface="Arial"/>
              </a:rPr>
              <a:t>)</a:t>
            </a:r>
            <a:endParaRPr lang="hu-HU" sz="2190" dirty="0" smtClean="0">
              <a:latin typeface="Arial"/>
              <a:ea typeface="Arial"/>
              <a:cs typeface="Arial"/>
              <a:sym typeface="Arial"/>
            </a:endParaRPr>
          </a:p>
          <a:p>
            <a:pPr marL="914400" lvl="1" indent="-5143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99615"/>
            </a:pPr>
            <a:r>
              <a:rPr lang="hu-HU" sz="2190" i="0" u="none" strike="noStrike" cap="none" dirty="0" err="1" smtClean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Counterpart</a:t>
            </a:r>
            <a:r>
              <a:rPr lang="hu-HU" sz="2190" dirty="0" err="1" smtClean="0">
                <a:latin typeface="Arial"/>
                <a:ea typeface="Arial"/>
                <a:cs typeface="Arial"/>
                <a:sym typeface="Arial"/>
              </a:rPr>
              <a:t>-level</a:t>
            </a:r>
            <a:endParaRPr lang="hu-HU" sz="2190" dirty="0" smtClean="0">
              <a:latin typeface="Arial"/>
              <a:ea typeface="Arial"/>
              <a:cs typeface="Arial"/>
              <a:sym typeface="Arial"/>
            </a:endParaRPr>
          </a:p>
          <a:p>
            <a:pPr marL="914400" lvl="1" indent="-5143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99615"/>
            </a:pPr>
            <a:r>
              <a:rPr lang="hu-HU" sz="2190" dirty="0" smtClean="0">
                <a:latin typeface="Arial"/>
                <a:ea typeface="Arial"/>
                <a:cs typeface="Arial"/>
                <a:sym typeface="Arial"/>
              </a:rPr>
              <a:t>Project/</a:t>
            </a:r>
            <a:r>
              <a:rPr lang="hu-HU" sz="2190" dirty="0" err="1" smtClean="0">
                <a:latin typeface="Arial"/>
                <a:ea typeface="Arial"/>
                <a:cs typeface="Arial"/>
                <a:sym typeface="Arial"/>
              </a:rPr>
              <a:t>tender-level</a:t>
            </a:r>
            <a:endParaRPr lang="hu-HU" sz="2190" dirty="0">
              <a:latin typeface="Arial"/>
              <a:ea typeface="Arial"/>
              <a:cs typeface="Arial"/>
              <a:sym typeface="Arial"/>
            </a:endParaRPr>
          </a:p>
          <a:p>
            <a:pPr marL="400050" lvl="1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99615"/>
              <a:buNone/>
            </a:pPr>
            <a:endParaRPr lang="hu-HU" sz="2590" b="1" dirty="0" smtClean="0">
              <a:ea typeface="Arial"/>
              <a:cs typeface="Arial"/>
              <a:sym typeface="Arial"/>
            </a:endParaRPr>
          </a:p>
          <a:p>
            <a:pPr marL="514350" lvl="0" indent="-5143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99615"/>
              <a:buFont typeface="Arial"/>
              <a:buAutoNum type="arabicPeriod"/>
            </a:pPr>
            <a:r>
              <a:rPr lang="hu-HU" sz="2590" b="1" dirty="0" smtClean="0">
                <a:ea typeface="Arial"/>
                <a:cs typeface="Arial"/>
                <a:sym typeface="Arial"/>
              </a:rPr>
              <a:t>Policy </a:t>
            </a:r>
            <a:r>
              <a:rPr lang="hu-HU" sz="2590" b="1" dirty="0" err="1" smtClean="0">
                <a:ea typeface="Arial"/>
                <a:cs typeface="Arial"/>
                <a:sym typeface="Arial"/>
              </a:rPr>
              <a:t>advice</a:t>
            </a:r>
            <a:r>
              <a:rPr lang="hu-HU" sz="2590" b="1" dirty="0" smtClean="0">
                <a:ea typeface="Arial"/>
                <a:cs typeface="Arial"/>
                <a:sym typeface="Arial"/>
              </a:rPr>
              <a:t>:</a:t>
            </a:r>
            <a:r>
              <a:rPr lang="hu-HU" sz="2590" dirty="0" smtClean="0">
                <a:ea typeface="Arial"/>
                <a:cs typeface="Arial"/>
                <a:sym typeface="Arial"/>
              </a:rPr>
              <a:t> </a:t>
            </a:r>
            <a:r>
              <a:rPr lang="hu-HU" sz="2590" dirty="0" err="1" smtClean="0">
                <a:ea typeface="Arial"/>
                <a:cs typeface="Arial"/>
                <a:sym typeface="Arial"/>
              </a:rPr>
              <a:t>e.g</a:t>
            </a:r>
            <a:r>
              <a:rPr lang="hu-HU" sz="2590" dirty="0" smtClean="0">
                <a:ea typeface="Arial"/>
                <a:cs typeface="Arial"/>
                <a:sym typeface="Arial"/>
              </a:rPr>
              <a:t>. </a:t>
            </a:r>
            <a:r>
              <a:rPr lang="hu-HU" sz="2590" dirty="0" err="1" smtClean="0">
                <a:ea typeface="Arial"/>
                <a:cs typeface="Arial"/>
                <a:sym typeface="Arial"/>
              </a:rPr>
              <a:t>identifying</a:t>
            </a:r>
            <a:r>
              <a:rPr lang="hu-HU" sz="2590" dirty="0" smtClean="0">
                <a:ea typeface="Arial"/>
                <a:cs typeface="Arial"/>
                <a:sym typeface="Arial"/>
              </a:rPr>
              <a:t> </a:t>
            </a:r>
            <a:r>
              <a:rPr lang="hu-HU" sz="2590" dirty="0" err="1" smtClean="0">
                <a:ea typeface="Arial"/>
                <a:cs typeface="Arial"/>
                <a:sym typeface="Arial"/>
              </a:rPr>
              <a:t>vulnerabilities&amp;trends</a:t>
            </a:r>
            <a:endParaRPr lang="hu-HU" sz="2590" dirty="0" smtClean="0">
              <a:ea typeface="Arial"/>
              <a:cs typeface="Arial"/>
              <a:sym typeface="Arial"/>
            </a:endParaRPr>
          </a:p>
          <a:p>
            <a:pPr marL="514350" lvl="0" indent="-5143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99615"/>
              <a:buFont typeface="Arial"/>
              <a:buAutoNum type="arabicPeriod"/>
            </a:pPr>
            <a:endParaRPr lang="hu-HU" sz="2590" b="1" dirty="0" smtClean="0">
              <a:ea typeface="Arial"/>
              <a:cs typeface="Arial"/>
              <a:sym typeface="Arial"/>
            </a:endParaRPr>
          </a:p>
          <a:p>
            <a:pPr marL="514350" lvl="0" indent="-5143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99615"/>
              <a:buFont typeface="Arial"/>
              <a:buAutoNum type="arabicPeriod"/>
            </a:pPr>
            <a:r>
              <a:rPr lang="hu-HU" sz="2590" b="1" dirty="0" err="1" smtClean="0">
                <a:ea typeface="Arial"/>
                <a:cs typeface="Arial"/>
                <a:sym typeface="Arial"/>
              </a:rPr>
              <a:t>Automatic</a:t>
            </a:r>
            <a:r>
              <a:rPr lang="hu-HU" sz="2590" b="1" dirty="0" smtClean="0">
                <a:ea typeface="Arial"/>
                <a:cs typeface="Arial"/>
                <a:sym typeface="Arial"/>
              </a:rPr>
              <a:t> </a:t>
            </a:r>
            <a:r>
              <a:rPr lang="hu-HU" sz="2590" b="1" dirty="0" err="1" smtClean="0">
                <a:ea typeface="Arial"/>
                <a:cs typeface="Arial"/>
                <a:sym typeface="Arial"/>
              </a:rPr>
              <a:t>compliance</a:t>
            </a:r>
            <a:r>
              <a:rPr lang="hu-HU" sz="2590" b="1" dirty="0" smtClean="0">
                <a:ea typeface="Arial"/>
                <a:cs typeface="Arial"/>
                <a:sym typeface="Arial"/>
              </a:rPr>
              <a:t> </a:t>
            </a:r>
            <a:r>
              <a:rPr lang="hu-HU" sz="2590" b="1" dirty="0" err="1" smtClean="0">
                <a:ea typeface="Arial"/>
                <a:cs typeface="Arial"/>
                <a:sym typeface="Arial"/>
              </a:rPr>
              <a:t>checks</a:t>
            </a:r>
            <a:r>
              <a:rPr lang="hu-HU" sz="2590" b="1" dirty="0" smtClean="0">
                <a:ea typeface="Arial"/>
                <a:cs typeface="Arial"/>
                <a:sym typeface="Arial"/>
              </a:rPr>
              <a:t>:</a:t>
            </a:r>
            <a:r>
              <a:rPr lang="hu-HU" sz="2590" dirty="0" smtClean="0">
                <a:ea typeface="Arial"/>
                <a:cs typeface="Arial"/>
                <a:sym typeface="Arial"/>
              </a:rPr>
              <a:t> </a:t>
            </a:r>
            <a:r>
              <a:rPr lang="hu-HU" sz="2590" dirty="0" err="1">
                <a:ea typeface="Arial"/>
                <a:cs typeface="Arial"/>
                <a:sym typeface="Arial"/>
              </a:rPr>
              <a:t>e.g</a:t>
            </a:r>
            <a:r>
              <a:rPr lang="hu-HU" sz="2590" dirty="0">
                <a:ea typeface="Arial"/>
                <a:cs typeface="Arial"/>
                <a:sym typeface="Arial"/>
              </a:rPr>
              <a:t>. </a:t>
            </a:r>
            <a:r>
              <a:rPr lang="hu-HU" sz="2590" dirty="0" err="1" smtClean="0">
                <a:ea typeface="Arial"/>
                <a:cs typeface="Arial"/>
                <a:sym typeface="Arial"/>
              </a:rPr>
              <a:t>applying</a:t>
            </a:r>
            <a:r>
              <a:rPr lang="hu-HU" sz="2590" dirty="0" smtClean="0">
                <a:ea typeface="Arial"/>
                <a:cs typeface="Arial"/>
                <a:sym typeface="Arial"/>
              </a:rPr>
              <a:t> </a:t>
            </a:r>
            <a:r>
              <a:rPr lang="hu-HU" sz="2590" dirty="0" err="1" smtClean="0">
                <a:ea typeface="Arial"/>
                <a:cs typeface="Arial"/>
                <a:sym typeface="Arial"/>
              </a:rPr>
              <a:t>procurement</a:t>
            </a:r>
            <a:r>
              <a:rPr lang="hu-HU" sz="2590" dirty="0" smtClean="0">
                <a:ea typeface="Arial"/>
                <a:cs typeface="Arial"/>
                <a:sym typeface="Arial"/>
              </a:rPr>
              <a:t> </a:t>
            </a:r>
            <a:r>
              <a:rPr lang="hu-HU" sz="2590" dirty="0" err="1" smtClean="0">
                <a:ea typeface="Arial"/>
                <a:cs typeface="Arial"/>
                <a:sym typeface="Arial"/>
              </a:rPr>
              <a:t>rules</a:t>
            </a:r>
            <a:endParaRPr lang="hu-HU" sz="2590" dirty="0"/>
          </a:p>
          <a:p>
            <a:pPr marL="514350" lvl="0" indent="-5143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99615"/>
              <a:buFont typeface="Arial"/>
              <a:buAutoNum type="arabicPeriod"/>
            </a:pPr>
            <a:endParaRPr lang="hu-HU" sz="2590" b="1" dirty="0">
              <a:ea typeface="Arial"/>
              <a:cs typeface="Arial"/>
              <a:sym typeface="Arial"/>
            </a:endParaRPr>
          </a:p>
        </p:txBody>
      </p:sp>
      <p:sp>
        <p:nvSpPr>
          <p:cNvPr id="105" name="Shape 10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hu-HU" sz="1400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2017.09.14.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hu-HU" sz="1400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lang="hu-HU" sz="1400">
              <a:solidFill>
                <a:srgbClr val="50B4C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639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hu-HU" b="1" dirty="0" err="1" smtClean="0"/>
              <a:t>Sectoral</a:t>
            </a:r>
            <a:r>
              <a:rPr lang="hu-HU" b="1" dirty="0" smtClean="0"/>
              <a:t> </a:t>
            </a:r>
            <a:r>
              <a:rPr lang="hu-HU" b="1" dirty="0" err="1" smtClean="0"/>
              <a:t>risk</a:t>
            </a:r>
            <a:r>
              <a:rPr lang="hu-HU" b="1" dirty="0" smtClean="0"/>
              <a:t> </a:t>
            </a:r>
            <a:r>
              <a:rPr lang="hu-HU" b="1" dirty="0" err="1" smtClean="0"/>
              <a:t>scoring</a:t>
            </a:r>
            <a:r>
              <a:rPr lang="hu-HU" dirty="0" smtClean="0"/>
              <a:t>: </a:t>
            </a:r>
            <a:r>
              <a:rPr lang="hu-HU" dirty="0" err="1" smtClean="0"/>
              <a:t>infrastructure</a:t>
            </a:r>
            <a:r>
              <a:rPr lang="hu-HU" dirty="0" smtClean="0"/>
              <a:t> </a:t>
            </a:r>
            <a:r>
              <a:rPr lang="hu-HU" dirty="0" err="1" smtClean="0"/>
              <a:t>subsectors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D09138-5F32-4EC8-AF5B-92EF935E8425}" type="datetime1">
              <a:rPr lang="hu-HU" smtClean="0"/>
              <a:pPr>
                <a:defRPr/>
              </a:pPr>
              <a:t>2018.08.28.</a:t>
            </a:fld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1E0D3-1961-4C49-A27D-D45484A9B146}" type="slidenum">
              <a:rPr lang="hu-HU" smtClean="0"/>
              <a:pPr>
                <a:defRPr/>
              </a:pPr>
              <a:t>22</a:t>
            </a:fld>
            <a:endParaRPr lang="hu-H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239" y="1988840"/>
            <a:ext cx="8419905" cy="34217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3792" y="6093296"/>
            <a:ext cx="8478688" cy="718877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  <a:spcBef>
                <a:spcPts val="200"/>
              </a:spcBef>
              <a:spcAft>
                <a:spcPts val="600"/>
              </a:spcAft>
              <a:buSzPct val="25000"/>
              <a:buNone/>
            </a:pPr>
            <a:r>
              <a:rPr lang="hu-HU" dirty="0" err="1" smtClean="0"/>
              <a:t>Source</a:t>
            </a:r>
            <a:r>
              <a:rPr lang="hu-HU" dirty="0"/>
              <a:t>: Fazekas, M. &amp; Tóth, B. (2017), </a:t>
            </a:r>
            <a:r>
              <a:rPr lang="hu-HU" dirty="0" err="1"/>
              <a:t>Infrastructure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whom</a:t>
            </a:r>
            <a:r>
              <a:rPr lang="hu-HU" dirty="0"/>
              <a:t>? </a:t>
            </a:r>
            <a:r>
              <a:rPr lang="hu-HU" dirty="0" err="1"/>
              <a:t>Corruption</a:t>
            </a:r>
            <a:r>
              <a:rPr lang="hu-HU" dirty="0"/>
              <a:t> </a:t>
            </a:r>
            <a:r>
              <a:rPr lang="hu-HU" dirty="0" err="1"/>
              <a:t>risks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infrastructure</a:t>
            </a:r>
            <a:r>
              <a:rPr lang="hu-HU" dirty="0"/>
              <a:t> </a:t>
            </a:r>
            <a:r>
              <a:rPr lang="hu-HU" dirty="0" err="1"/>
              <a:t>provision</a:t>
            </a:r>
            <a:r>
              <a:rPr lang="hu-HU" dirty="0"/>
              <a:t> </a:t>
            </a:r>
            <a:r>
              <a:rPr lang="hu-HU" dirty="0" err="1"/>
              <a:t>across</a:t>
            </a:r>
            <a:r>
              <a:rPr lang="hu-HU" dirty="0"/>
              <a:t> Europe.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Hammerschmid</a:t>
            </a:r>
            <a:r>
              <a:rPr lang="hu-HU" dirty="0"/>
              <a:t>, G, </a:t>
            </a:r>
            <a:r>
              <a:rPr lang="hu-HU" dirty="0" err="1"/>
              <a:t>Kostka</a:t>
            </a:r>
            <a:r>
              <a:rPr lang="hu-HU" dirty="0"/>
              <a:t>, </a:t>
            </a:r>
            <a:r>
              <a:rPr lang="hu-HU" dirty="0" err="1"/>
              <a:t>G</a:t>
            </a:r>
            <a:r>
              <a:rPr lang="hu-HU" dirty="0"/>
              <a:t>. &amp; </a:t>
            </a:r>
            <a:r>
              <a:rPr lang="hu-HU" dirty="0" err="1"/>
              <a:t>Wegrich</a:t>
            </a:r>
            <a:r>
              <a:rPr lang="hu-HU" dirty="0"/>
              <a:t>, K. (</a:t>
            </a:r>
            <a:r>
              <a:rPr lang="hu-HU" dirty="0" err="1"/>
              <a:t>Eds</a:t>
            </a:r>
            <a:r>
              <a:rPr lang="hu-HU" dirty="0"/>
              <a:t>.), The  </a:t>
            </a:r>
            <a:r>
              <a:rPr lang="hu-HU" dirty="0" err="1"/>
              <a:t>Governance</a:t>
            </a:r>
            <a:r>
              <a:rPr lang="hu-HU" dirty="0"/>
              <a:t> </a:t>
            </a:r>
            <a:r>
              <a:rPr lang="hu-HU" dirty="0" err="1"/>
              <a:t>Report</a:t>
            </a:r>
            <a:r>
              <a:rPr lang="hu-HU" dirty="0"/>
              <a:t> 2016. Oxford University Press, </a:t>
            </a:r>
            <a:r>
              <a:rPr lang="hu-HU" dirty="0" err="1"/>
              <a:t>ch</a:t>
            </a:r>
            <a:r>
              <a:rPr lang="hu-HU" dirty="0"/>
              <a:t> 11</a:t>
            </a:r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9568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D09138-5F32-4EC8-AF5B-92EF935E8425}" type="datetime1">
              <a:rPr lang="hu-HU" smtClean="0"/>
              <a:pPr>
                <a:defRPr/>
              </a:pPr>
              <a:t>2018.08.28.</a:t>
            </a:fld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1E0D3-1961-4C49-A27D-D45484A9B146}" type="slidenum">
              <a:rPr lang="hu-HU" smtClean="0"/>
              <a:pPr>
                <a:defRPr/>
              </a:pPr>
              <a:t>23</a:t>
            </a:fld>
            <a:endParaRPr lang="hu-H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60" y="476672"/>
            <a:ext cx="6229612" cy="60932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Autofit/>
          </a:bodyPr>
          <a:lstStyle/>
          <a:p>
            <a:pPr algn="l"/>
            <a:r>
              <a:rPr lang="hu-HU" sz="3400" dirty="0" err="1" smtClean="0"/>
              <a:t>Corruption</a:t>
            </a:r>
            <a:r>
              <a:rPr lang="hu-HU" sz="3400" dirty="0" smtClean="0"/>
              <a:t> </a:t>
            </a:r>
            <a:r>
              <a:rPr lang="hu-HU" sz="3400" dirty="0" err="1" smtClean="0"/>
              <a:t>risks</a:t>
            </a:r>
            <a:r>
              <a:rPr lang="hu-HU" sz="3400" dirty="0" smtClean="0"/>
              <a:t> </a:t>
            </a:r>
            <a:r>
              <a:rPr lang="hu-HU" sz="3400" dirty="0" err="1" smtClean="0"/>
              <a:t>in</a:t>
            </a:r>
            <a:r>
              <a:rPr lang="hu-HU" sz="3400" dirty="0" smtClean="0"/>
              <a:t> </a:t>
            </a:r>
            <a:r>
              <a:rPr lang="hu-HU" sz="3400" dirty="0" err="1" smtClean="0"/>
              <a:t>infrastructure</a:t>
            </a:r>
            <a:r>
              <a:rPr lang="hu-HU" sz="3400" dirty="0" smtClean="0"/>
              <a:t> </a:t>
            </a:r>
            <a:r>
              <a:rPr lang="hu-HU" sz="3400" dirty="0" err="1" smtClean="0"/>
              <a:t>spending</a:t>
            </a:r>
            <a:r>
              <a:rPr lang="hu-HU" sz="3400" dirty="0" smtClean="0"/>
              <a:t> </a:t>
            </a:r>
            <a:r>
              <a:rPr lang="hu-HU" sz="3400" dirty="0" err="1" smtClean="0"/>
              <a:t>by</a:t>
            </a:r>
            <a:r>
              <a:rPr lang="hu-HU" sz="3400" dirty="0" smtClean="0"/>
              <a:t> </a:t>
            </a:r>
            <a:r>
              <a:rPr lang="hu-HU" sz="3400" dirty="0" err="1" smtClean="0"/>
              <a:t>region</a:t>
            </a:r>
            <a:endParaRPr lang="en-GB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5"/>
            <a:ext cx="2242592" cy="46239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600" dirty="0" err="1" smtClean="0"/>
              <a:t>Some</a:t>
            </a:r>
            <a:r>
              <a:rPr lang="hu-HU" sz="2600" dirty="0" smtClean="0"/>
              <a:t> </a:t>
            </a:r>
            <a:r>
              <a:rPr lang="hu-HU" sz="2600" dirty="0" err="1" smtClean="0"/>
              <a:t>regions</a:t>
            </a:r>
            <a:r>
              <a:rPr lang="hu-HU" sz="2600" dirty="0" smtClean="0"/>
              <a:t> </a:t>
            </a:r>
            <a:r>
              <a:rPr lang="hu-HU" sz="2600" dirty="0" err="1" smtClean="0"/>
              <a:t>in</a:t>
            </a:r>
            <a:r>
              <a:rPr lang="hu-HU" sz="2600" dirty="0" smtClean="0"/>
              <a:t> </a:t>
            </a:r>
            <a:r>
              <a:rPr lang="hu-HU" sz="2600" dirty="0" err="1" smtClean="0"/>
              <a:t>otherwise</a:t>
            </a:r>
            <a:r>
              <a:rPr lang="hu-HU" sz="2600" dirty="0" smtClean="0"/>
              <a:t> </a:t>
            </a:r>
            <a:r>
              <a:rPr lang="hu-HU" sz="2600" dirty="0" err="1" smtClean="0"/>
              <a:t>low</a:t>
            </a:r>
            <a:r>
              <a:rPr lang="hu-HU" sz="2600" dirty="0" smtClean="0"/>
              <a:t> </a:t>
            </a:r>
            <a:r>
              <a:rPr lang="hu-HU" sz="2600" dirty="0" err="1" smtClean="0"/>
              <a:t>corruption</a:t>
            </a:r>
            <a:r>
              <a:rPr lang="hu-HU" sz="2600" dirty="0" smtClean="0"/>
              <a:t> </a:t>
            </a:r>
            <a:r>
              <a:rPr lang="hu-HU" sz="2600" dirty="0" err="1" smtClean="0"/>
              <a:t>risk</a:t>
            </a:r>
            <a:r>
              <a:rPr lang="hu-HU" sz="2600" dirty="0" smtClean="0"/>
              <a:t> </a:t>
            </a:r>
            <a:r>
              <a:rPr lang="hu-HU" sz="2600" dirty="0" err="1" smtClean="0"/>
              <a:t>countries</a:t>
            </a:r>
            <a:r>
              <a:rPr lang="hu-HU" sz="2600" dirty="0" smtClean="0"/>
              <a:t> </a:t>
            </a:r>
            <a:r>
              <a:rPr lang="hu-HU" sz="2600" dirty="0" err="1" smtClean="0"/>
              <a:t>carry</a:t>
            </a:r>
            <a:r>
              <a:rPr lang="hu-HU" sz="2600" dirty="0" smtClean="0"/>
              <a:t> </a:t>
            </a:r>
            <a:r>
              <a:rPr lang="hu-HU" sz="2600" dirty="0" err="1" smtClean="0"/>
              <a:t>high</a:t>
            </a:r>
            <a:r>
              <a:rPr lang="hu-HU" sz="2600" dirty="0" smtClean="0"/>
              <a:t> </a:t>
            </a:r>
            <a:r>
              <a:rPr lang="hu-HU" sz="2600" dirty="0" err="1" smtClean="0"/>
              <a:t>risks</a:t>
            </a:r>
            <a:endParaRPr lang="en-GB" sz="2600" dirty="0"/>
          </a:p>
        </p:txBody>
      </p:sp>
      <p:sp>
        <p:nvSpPr>
          <p:cNvPr id="7" name="Rectangle 6"/>
          <p:cNvSpPr/>
          <p:nvPr/>
        </p:nvSpPr>
        <p:spPr>
          <a:xfrm>
            <a:off x="413792" y="6320589"/>
            <a:ext cx="8478688" cy="564795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spcBef>
                <a:spcPts val="200"/>
              </a:spcBef>
              <a:spcAft>
                <a:spcPts val="600"/>
              </a:spcAft>
              <a:buSzPct val="25000"/>
              <a:buNone/>
            </a:pPr>
            <a:r>
              <a:rPr lang="hu-HU" dirty="0" err="1" smtClean="0"/>
              <a:t>Source</a:t>
            </a:r>
            <a:r>
              <a:rPr lang="hu-HU" dirty="0"/>
              <a:t>: Fazekas, M. &amp; Tóth, B. (2017), </a:t>
            </a:r>
            <a:r>
              <a:rPr lang="hu-HU" dirty="0" err="1"/>
              <a:t>Infrastructure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whom</a:t>
            </a:r>
            <a:r>
              <a:rPr lang="hu-HU" dirty="0"/>
              <a:t>? </a:t>
            </a:r>
            <a:r>
              <a:rPr lang="hu-HU" dirty="0" err="1"/>
              <a:t>Corruption</a:t>
            </a:r>
            <a:r>
              <a:rPr lang="hu-HU" dirty="0"/>
              <a:t> </a:t>
            </a:r>
            <a:r>
              <a:rPr lang="hu-HU" dirty="0" err="1"/>
              <a:t>risks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infrastructure</a:t>
            </a:r>
            <a:r>
              <a:rPr lang="hu-HU" dirty="0"/>
              <a:t> </a:t>
            </a:r>
            <a:r>
              <a:rPr lang="hu-HU" dirty="0" err="1"/>
              <a:t>provision</a:t>
            </a:r>
            <a:r>
              <a:rPr lang="hu-HU" dirty="0"/>
              <a:t> </a:t>
            </a:r>
            <a:r>
              <a:rPr lang="hu-HU" dirty="0" err="1"/>
              <a:t>across</a:t>
            </a:r>
            <a:r>
              <a:rPr lang="hu-HU" dirty="0"/>
              <a:t> Europe.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Hammerschmid</a:t>
            </a:r>
            <a:r>
              <a:rPr lang="hu-HU" dirty="0"/>
              <a:t>, G, </a:t>
            </a:r>
            <a:r>
              <a:rPr lang="hu-HU" dirty="0" err="1"/>
              <a:t>Kostka</a:t>
            </a:r>
            <a:r>
              <a:rPr lang="hu-HU" dirty="0"/>
              <a:t>, </a:t>
            </a:r>
            <a:r>
              <a:rPr lang="hu-HU" dirty="0" err="1"/>
              <a:t>G</a:t>
            </a:r>
            <a:r>
              <a:rPr lang="hu-HU" dirty="0"/>
              <a:t>. &amp; </a:t>
            </a:r>
            <a:r>
              <a:rPr lang="hu-HU" dirty="0" err="1"/>
              <a:t>Wegrich</a:t>
            </a:r>
            <a:r>
              <a:rPr lang="hu-HU" dirty="0"/>
              <a:t>, K. (</a:t>
            </a:r>
            <a:r>
              <a:rPr lang="hu-HU" dirty="0" err="1"/>
              <a:t>Eds</a:t>
            </a:r>
            <a:r>
              <a:rPr lang="hu-HU" dirty="0"/>
              <a:t>.), The  </a:t>
            </a:r>
            <a:r>
              <a:rPr lang="hu-HU" dirty="0" err="1"/>
              <a:t>Governance</a:t>
            </a:r>
            <a:r>
              <a:rPr lang="hu-HU" dirty="0"/>
              <a:t> </a:t>
            </a:r>
            <a:r>
              <a:rPr lang="hu-HU" dirty="0" err="1"/>
              <a:t>Report</a:t>
            </a:r>
            <a:r>
              <a:rPr lang="hu-HU" dirty="0"/>
              <a:t> 2016. Oxford University Press, </a:t>
            </a:r>
            <a:r>
              <a:rPr lang="hu-HU" dirty="0" err="1"/>
              <a:t>ch</a:t>
            </a:r>
            <a:r>
              <a:rPr lang="hu-HU" dirty="0"/>
              <a:t> 11</a:t>
            </a:r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2599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1"/>
            <a:ext cx="8928992" cy="792088"/>
          </a:xfrm>
        </p:spPr>
        <p:txBody>
          <a:bodyPr>
            <a:noAutofit/>
          </a:bodyPr>
          <a:lstStyle/>
          <a:p>
            <a:r>
              <a:rPr lang="hu-HU" sz="3500" b="1" dirty="0" err="1" smtClean="0">
                <a:ea typeface="Arial"/>
                <a:cs typeface="Arial"/>
                <a:sym typeface="Arial"/>
              </a:rPr>
              <a:t>Organisational</a:t>
            </a:r>
            <a:r>
              <a:rPr lang="hu-HU" sz="3500" b="1" dirty="0" smtClean="0">
                <a:ea typeface="Arial"/>
                <a:cs typeface="Arial"/>
                <a:sym typeface="Arial"/>
              </a:rPr>
              <a:t> </a:t>
            </a:r>
            <a:r>
              <a:rPr lang="hu-HU" sz="3500" b="1" dirty="0" err="1" smtClean="0">
                <a:ea typeface="Arial"/>
                <a:cs typeface="Arial"/>
                <a:sym typeface="Arial"/>
              </a:rPr>
              <a:t>risk</a:t>
            </a:r>
            <a:r>
              <a:rPr lang="hu-HU" sz="3500" b="1" dirty="0" smtClean="0">
                <a:ea typeface="Arial"/>
                <a:cs typeface="Arial"/>
                <a:sym typeface="Arial"/>
              </a:rPr>
              <a:t> </a:t>
            </a:r>
            <a:r>
              <a:rPr lang="hu-HU" sz="3500" b="1" dirty="0" err="1" smtClean="0">
                <a:ea typeface="Arial"/>
                <a:cs typeface="Arial"/>
                <a:sym typeface="Arial"/>
              </a:rPr>
              <a:t>scoring</a:t>
            </a:r>
            <a:r>
              <a:rPr lang="hu-HU" sz="3500" b="1" dirty="0" smtClean="0">
                <a:ea typeface="Arial"/>
                <a:cs typeface="Arial"/>
                <a:sym typeface="Arial"/>
              </a:rPr>
              <a:t>:</a:t>
            </a:r>
            <a:r>
              <a:rPr lang="hu-HU" sz="3500" dirty="0" smtClean="0">
                <a:ea typeface="Arial"/>
                <a:cs typeface="Arial"/>
                <a:sym typeface="Arial"/>
              </a:rPr>
              <a:t> EIB </a:t>
            </a:r>
            <a:r>
              <a:rPr lang="hu-HU" sz="3500" dirty="0" err="1" smtClean="0">
                <a:ea typeface="Arial"/>
                <a:cs typeface="Arial"/>
                <a:sym typeface="Arial"/>
              </a:rPr>
              <a:t>example</a:t>
            </a:r>
            <a:endParaRPr lang="en-GB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12241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dirty="0" smtClean="0"/>
              <a:t>EIB </a:t>
            </a:r>
            <a:r>
              <a:rPr lang="hu-HU" dirty="0" err="1" smtClean="0"/>
              <a:t>counterpart</a:t>
            </a:r>
            <a:r>
              <a:rPr lang="hu-HU" dirty="0" smtClean="0"/>
              <a:t> </a:t>
            </a:r>
            <a:r>
              <a:rPr lang="hu-HU" dirty="0" err="1" smtClean="0"/>
              <a:t>avg</a:t>
            </a:r>
            <a:r>
              <a:rPr lang="hu-HU" dirty="0" smtClean="0"/>
              <a:t>. </a:t>
            </a:r>
            <a:r>
              <a:rPr lang="hu-HU" dirty="0" err="1" smtClean="0"/>
              <a:t>organisational</a:t>
            </a:r>
            <a:r>
              <a:rPr lang="hu-HU" dirty="0" smtClean="0"/>
              <a:t> </a:t>
            </a:r>
            <a:r>
              <a:rPr lang="hu-HU" dirty="0" err="1" smtClean="0"/>
              <a:t>risk</a:t>
            </a:r>
            <a:r>
              <a:rPr lang="hu-HU" dirty="0" smtClean="0"/>
              <a:t> </a:t>
            </a:r>
            <a:r>
              <a:rPr lang="hu-HU" dirty="0" err="1" smtClean="0"/>
              <a:t>scores</a:t>
            </a:r>
            <a:endParaRPr lang="hu-HU" dirty="0" smtClean="0"/>
          </a:p>
          <a:p>
            <a:pPr marL="0" indent="0">
              <a:buNone/>
            </a:pPr>
            <a:r>
              <a:rPr lang="hu-HU" dirty="0"/>
              <a:t>General PP </a:t>
            </a:r>
            <a:r>
              <a:rPr lang="hu-HU" dirty="0" err="1"/>
              <a:t>behavior</a:t>
            </a:r>
            <a:r>
              <a:rPr lang="hu-HU" dirty="0"/>
              <a:t> ~ </a:t>
            </a:r>
            <a:r>
              <a:rPr lang="hu-HU" dirty="0" err="1"/>
              <a:t>Eib</a:t>
            </a:r>
            <a:r>
              <a:rPr lang="hu-HU" dirty="0"/>
              <a:t> </a:t>
            </a:r>
            <a:r>
              <a:rPr lang="hu-HU" dirty="0" err="1"/>
              <a:t>funded</a:t>
            </a:r>
            <a:r>
              <a:rPr lang="hu-HU" dirty="0"/>
              <a:t> </a:t>
            </a:r>
            <a:r>
              <a:rPr lang="hu-HU" dirty="0" err="1"/>
              <a:t>procurement</a:t>
            </a:r>
            <a:r>
              <a:rPr lang="hu-HU" dirty="0"/>
              <a:t> </a:t>
            </a:r>
            <a:r>
              <a:rPr lang="hu-HU" dirty="0" err="1"/>
              <a:t>behavior</a:t>
            </a:r>
            <a:endParaRPr lang="en-GB" dirty="0"/>
          </a:p>
          <a:p>
            <a:pPr marL="0" indent="0">
              <a:buNone/>
            </a:pPr>
            <a:r>
              <a:rPr lang="hu-HU" dirty="0" smtClean="0"/>
              <a:t>250,000+ </a:t>
            </a:r>
            <a:r>
              <a:rPr lang="hu-HU" dirty="0" err="1" smtClean="0"/>
              <a:t>tenders</a:t>
            </a:r>
            <a:r>
              <a:rPr lang="hu-HU" dirty="0" smtClean="0"/>
              <a:t>, 10 </a:t>
            </a:r>
            <a:r>
              <a:rPr lang="hu-HU" dirty="0" err="1" smtClean="0"/>
              <a:t>tailored</a:t>
            </a:r>
            <a:r>
              <a:rPr lang="hu-HU" dirty="0" smtClean="0"/>
              <a:t> </a:t>
            </a:r>
            <a:r>
              <a:rPr lang="hu-HU" dirty="0" err="1" smtClean="0"/>
              <a:t>red</a:t>
            </a:r>
            <a:r>
              <a:rPr lang="hu-HU" dirty="0" smtClean="0"/>
              <a:t> </a:t>
            </a:r>
            <a:r>
              <a:rPr lang="hu-HU" dirty="0" err="1" smtClean="0"/>
              <a:t>flags</a:t>
            </a:r>
            <a:endParaRPr lang="hu-H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D09138-5F32-4EC8-AF5B-92EF935E8425}" type="datetime1">
              <a:rPr lang="hu-HU" smtClean="0"/>
              <a:pPr>
                <a:defRPr/>
              </a:pPr>
              <a:t>2018.08.28.</a:t>
            </a:fld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1E0D3-1961-4C49-A27D-D45484A9B146}" type="slidenum">
              <a:rPr lang="hu-HU" smtClean="0"/>
              <a:pPr>
                <a:defRPr/>
              </a:pPr>
              <a:t>24</a:t>
            </a:fld>
            <a:endParaRPr lang="hu-HU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60849"/>
            <a:ext cx="6912768" cy="479715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val 6"/>
          <p:cNvSpPr/>
          <p:nvPr/>
        </p:nvSpPr>
        <p:spPr>
          <a:xfrm>
            <a:off x="5148064" y="5373216"/>
            <a:ext cx="3168352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99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rmAutofit/>
          </a:bodyPr>
          <a:lstStyle/>
          <a:p>
            <a:r>
              <a:rPr lang="hu-HU" dirty="0" err="1" smtClean="0"/>
              <a:t>Corruption</a:t>
            </a:r>
            <a:r>
              <a:rPr lang="hu-HU" dirty="0" smtClean="0"/>
              <a:t> &amp; </a:t>
            </a:r>
            <a:r>
              <a:rPr lang="hu-HU" dirty="0" err="1" smtClean="0"/>
              <a:t>overpriced</a:t>
            </a:r>
            <a:r>
              <a:rPr lang="hu-HU" dirty="0" smtClean="0"/>
              <a:t> </a:t>
            </a:r>
            <a:r>
              <a:rPr lang="hu-HU" dirty="0" err="1" smtClean="0"/>
              <a:t>projects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D09138-5F32-4EC8-AF5B-92EF935E8425}" type="datetime1">
              <a:rPr lang="hu-HU" smtClean="0"/>
              <a:pPr>
                <a:defRPr/>
              </a:pPr>
              <a:t>2018.08.28.</a:t>
            </a:fld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1E0D3-1961-4C49-A27D-D45484A9B146}" type="slidenum">
              <a:rPr lang="hu-HU" smtClean="0"/>
              <a:pPr>
                <a:defRPr/>
              </a:pPr>
              <a:t>25</a:t>
            </a:fld>
            <a:endParaRPr lang="hu-H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045060"/>
            <a:ext cx="5667152" cy="57409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085184"/>
            <a:ext cx="2590800" cy="1726989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spcBef>
                <a:spcPts val="200"/>
              </a:spcBef>
              <a:spcAft>
                <a:spcPts val="600"/>
              </a:spcAft>
              <a:buSzPct val="25000"/>
              <a:buNone/>
            </a:pP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Source</a:t>
            </a:r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Fazekas, M. &amp; Tóth, B. (2017), </a:t>
            </a:r>
            <a:r>
              <a:rPr lang="hu-HU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Infrastructure</a:t>
            </a:r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for</a:t>
            </a:r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whom</a:t>
            </a:r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? </a:t>
            </a:r>
            <a:r>
              <a:rPr lang="hu-HU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Corruption</a:t>
            </a:r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risks</a:t>
            </a:r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</a:t>
            </a:r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infrastructure</a:t>
            </a:r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provision</a:t>
            </a:r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across</a:t>
            </a:r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Europe. </a:t>
            </a:r>
            <a:r>
              <a:rPr lang="hu-HU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</a:t>
            </a:r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Hammerschmid</a:t>
            </a:r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G, </a:t>
            </a:r>
            <a:r>
              <a:rPr lang="hu-HU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Kostka</a:t>
            </a:r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hu-HU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</a:t>
            </a:r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&amp; </a:t>
            </a:r>
            <a:r>
              <a:rPr lang="hu-HU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Wegrich</a:t>
            </a:r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K. (</a:t>
            </a:r>
            <a:r>
              <a:rPr lang="hu-HU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Eds</a:t>
            </a:r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.), The  </a:t>
            </a:r>
            <a:r>
              <a:rPr lang="hu-HU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Governance</a:t>
            </a:r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Report</a:t>
            </a:r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2016. Oxford University Press, </a:t>
            </a:r>
            <a:r>
              <a:rPr lang="hu-HU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ch</a:t>
            </a:r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11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hu-H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37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D09138-5F32-4EC8-AF5B-92EF935E8425}" type="datetime1">
              <a:rPr lang="hu-HU" smtClean="0"/>
              <a:pPr>
                <a:defRPr/>
              </a:pPr>
              <a:t>2018.08.28.</a:t>
            </a:fld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1E0D3-1961-4C49-A27D-D45484A9B146}" type="slidenum">
              <a:rPr lang="hu-HU" smtClean="0"/>
              <a:pPr>
                <a:defRPr/>
              </a:pPr>
              <a:t>26</a:t>
            </a:fld>
            <a:endParaRPr lang="hu-H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637" y="911696"/>
            <a:ext cx="6562725" cy="518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/>
          <a:lstStyle/>
          <a:p>
            <a:r>
              <a:rPr lang="hu-HU" dirty="0" err="1" smtClean="0"/>
              <a:t>Corruption</a:t>
            </a:r>
            <a:r>
              <a:rPr lang="hu-HU" dirty="0" smtClean="0"/>
              <a:t> and </a:t>
            </a:r>
            <a:r>
              <a:rPr lang="hu-HU" dirty="0" err="1" smtClean="0"/>
              <a:t>road</a:t>
            </a:r>
            <a:r>
              <a:rPr lang="hu-HU" dirty="0" smtClean="0"/>
              <a:t> </a:t>
            </a:r>
            <a:r>
              <a:rPr lang="hu-HU" dirty="0" err="1" smtClean="0"/>
              <a:t>prices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413792" y="6093296"/>
            <a:ext cx="8478688" cy="718877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  <a:spcBef>
                <a:spcPts val="200"/>
              </a:spcBef>
              <a:spcAft>
                <a:spcPts val="600"/>
              </a:spcAft>
              <a:buSzPct val="25000"/>
              <a:buNone/>
            </a:pPr>
            <a:r>
              <a:rPr lang="hu-HU" dirty="0" err="1" smtClean="0"/>
              <a:t>Source</a:t>
            </a:r>
            <a:r>
              <a:rPr lang="hu-HU" dirty="0"/>
              <a:t>: Fazekas, M. &amp; Tóth, B. (2017), </a:t>
            </a:r>
            <a:r>
              <a:rPr lang="hu-HU" dirty="0" err="1"/>
              <a:t>Infrastructure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whom</a:t>
            </a:r>
            <a:r>
              <a:rPr lang="hu-HU" dirty="0"/>
              <a:t>? </a:t>
            </a:r>
            <a:r>
              <a:rPr lang="hu-HU" dirty="0" err="1"/>
              <a:t>Corruption</a:t>
            </a:r>
            <a:r>
              <a:rPr lang="hu-HU" dirty="0"/>
              <a:t> </a:t>
            </a:r>
            <a:r>
              <a:rPr lang="hu-HU" dirty="0" err="1"/>
              <a:t>risks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infrastructure</a:t>
            </a:r>
            <a:r>
              <a:rPr lang="hu-HU" dirty="0"/>
              <a:t> </a:t>
            </a:r>
            <a:r>
              <a:rPr lang="hu-HU" dirty="0" err="1"/>
              <a:t>provision</a:t>
            </a:r>
            <a:r>
              <a:rPr lang="hu-HU" dirty="0"/>
              <a:t> </a:t>
            </a:r>
            <a:r>
              <a:rPr lang="hu-HU" dirty="0" err="1"/>
              <a:t>across</a:t>
            </a:r>
            <a:r>
              <a:rPr lang="hu-HU" dirty="0"/>
              <a:t> Europe.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Hammerschmid</a:t>
            </a:r>
            <a:r>
              <a:rPr lang="hu-HU" dirty="0"/>
              <a:t>, G, </a:t>
            </a:r>
            <a:r>
              <a:rPr lang="hu-HU" dirty="0" err="1"/>
              <a:t>Kostka</a:t>
            </a:r>
            <a:r>
              <a:rPr lang="hu-HU" dirty="0"/>
              <a:t>, </a:t>
            </a:r>
            <a:r>
              <a:rPr lang="hu-HU" dirty="0" err="1"/>
              <a:t>G</a:t>
            </a:r>
            <a:r>
              <a:rPr lang="hu-HU" dirty="0"/>
              <a:t>. &amp; </a:t>
            </a:r>
            <a:r>
              <a:rPr lang="hu-HU" dirty="0" err="1"/>
              <a:t>Wegrich</a:t>
            </a:r>
            <a:r>
              <a:rPr lang="hu-HU" dirty="0"/>
              <a:t>, K. (</a:t>
            </a:r>
            <a:r>
              <a:rPr lang="hu-HU" dirty="0" err="1"/>
              <a:t>Eds</a:t>
            </a:r>
            <a:r>
              <a:rPr lang="hu-HU" dirty="0"/>
              <a:t>.), The  </a:t>
            </a:r>
            <a:r>
              <a:rPr lang="hu-HU" dirty="0" err="1"/>
              <a:t>Governance</a:t>
            </a:r>
            <a:r>
              <a:rPr lang="hu-HU" dirty="0"/>
              <a:t> </a:t>
            </a:r>
            <a:r>
              <a:rPr lang="hu-HU" dirty="0" err="1"/>
              <a:t>Report</a:t>
            </a:r>
            <a:r>
              <a:rPr lang="hu-HU" dirty="0"/>
              <a:t> 2016. Oxford University Press, </a:t>
            </a:r>
            <a:r>
              <a:rPr lang="hu-HU" dirty="0" err="1"/>
              <a:t>ch</a:t>
            </a:r>
            <a:r>
              <a:rPr lang="hu-HU" dirty="0"/>
              <a:t> 11</a:t>
            </a:r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5140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457200" y="1412775"/>
            <a:ext cx="2433900" cy="483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r>
              <a:rPr lang="hu-HU" sz="272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Considerable clustering of risks</a:t>
            </a:r>
          </a:p>
          <a:p>
            <a:pPr marL="0" marR="0" lvl="0" indent="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endParaRPr sz="2720" b="0" i="0" u="none" strike="noStrike" cap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r>
              <a:rPr lang="hu-HU" sz="272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buyer-supplier bimodal network</a:t>
            </a:r>
          </a:p>
          <a:p>
            <a:pPr marL="0" marR="0" lvl="0" indent="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endParaRPr sz="2720" b="0" i="0" u="none" strike="noStrike" cap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r>
              <a:rPr lang="hu-HU" sz="272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N org. contract &gt;=5 or &lt;=50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hu-HU" sz="1400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2017.09.14.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hu-HU" sz="1400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 lang="hu-HU" sz="1400">
              <a:solidFill>
                <a:srgbClr val="50B4C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" name="Shape 1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825" y="796539"/>
            <a:ext cx="6120680" cy="6088844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457200" y="116631"/>
            <a:ext cx="8229600" cy="86409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hu-HU" sz="3600" b="1" i="0" u="none" strike="noStrike" cap="none" dirty="0" err="1" smtClean="0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Complex</a:t>
            </a:r>
            <a:r>
              <a:rPr lang="hu-HU" sz="3600" b="1" i="0" u="none" strike="noStrike" cap="none" dirty="0" smtClean="0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3600" b="1" i="0" u="none" strike="noStrike" cap="none" dirty="0" err="1" smtClean="0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risk</a:t>
            </a:r>
            <a:r>
              <a:rPr lang="hu-HU" sz="3600" b="1" i="0" u="none" strike="noStrike" cap="none" dirty="0" smtClean="0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3600" b="1" i="0" u="none" strike="noStrike" cap="none" dirty="0" err="1" smtClean="0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scoring</a:t>
            </a:r>
            <a:r>
              <a:rPr lang="hu-HU" sz="3600" b="1" i="0" u="none" strike="noStrike" cap="none" dirty="0" smtClean="0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hu-HU" sz="3600" b="0" i="0" u="none" strike="noStrike" cap="none" dirty="0" err="1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Corruption</a:t>
            </a:r>
            <a:r>
              <a:rPr lang="hu-HU" sz="3600" b="0" i="0" u="none" strike="noStrike" cap="none" dirty="0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3600" b="0" i="0" u="none" strike="noStrike" cap="none" dirty="0" err="1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risks</a:t>
            </a:r>
            <a:r>
              <a:rPr lang="hu-HU" sz="3600" b="0" i="0" u="none" strike="noStrike" cap="none" dirty="0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3600" b="0" i="0" u="none" strike="noStrike" cap="none" dirty="0" err="1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cluster</a:t>
            </a:r>
            <a:r>
              <a:rPr lang="hu-HU" sz="3600" b="0" i="0" u="none" strike="noStrike" cap="none" dirty="0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3600" b="0" i="0" u="none" strike="noStrike" cap="none" dirty="0" err="1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r>
              <a:rPr lang="hu-HU" sz="3600" b="0" i="0" u="none" strike="noStrike" cap="none" dirty="0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3600" b="0" i="0" u="none" strike="noStrike" cap="none" dirty="0" err="1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contracting</a:t>
            </a:r>
            <a:r>
              <a:rPr lang="hu-HU" sz="3600" b="0" i="0" u="none" strike="noStrike" cap="none" dirty="0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3600" b="0" i="0" u="none" strike="noStrike" cap="none" dirty="0" err="1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networks</a:t>
            </a:r>
            <a:endParaRPr lang="hu-HU" sz="3600" b="0" i="0" u="none" strike="noStrike" cap="none" dirty="0">
              <a:solidFill>
                <a:srgbClr val="50B4C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817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hu-HU" sz="3200" b="1" i="0" u="none" strike="noStrike" cap="none" dirty="0" smtClean="0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Policy </a:t>
            </a:r>
            <a:r>
              <a:rPr lang="hu-HU" sz="3200" b="1" i="0" u="none" strike="noStrike" cap="none" dirty="0" err="1" smtClean="0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evaluation</a:t>
            </a:r>
            <a:r>
              <a:rPr lang="hu-HU" sz="3200" b="0" i="0" u="none" strike="noStrike" cap="none" dirty="0" smtClean="0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hu-HU" sz="3200" b="0" i="0" u="none" strike="noStrike" cap="none" dirty="0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hu-HU" sz="3200" b="0" i="0" u="none" strike="noStrike" cap="none" dirty="0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u-HU" sz="3200" b="0" i="0" u="none" strike="noStrike" cap="none" dirty="0" err="1" smtClean="0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Evaluating</a:t>
            </a:r>
            <a:r>
              <a:rPr lang="hu-HU" sz="3200" b="0" i="0" u="none" strike="noStrike" cap="none" dirty="0" smtClean="0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 World </a:t>
            </a:r>
            <a:r>
              <a:rPr lang="hu-HU" sz="3200" b="0" i="0" u="none" strike="noStrike" cap="none" dirty="0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Bank: 2003 GWS </a:t>
            </a:r>
            <a:r>
              <a:rPr lang="hu-HU" sz="3200" b="0" i="0" u="none" strike="noStrike" cap="none" dirty="0" err="1" smtClean="0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procurement</a:t>
            </a:r>
            <a:r>
              <a:rPr lang="hu-HU" sz="3200" b="0" i="0" u="none" strike="noStrike" cap="none" dirty="0" smtClean="0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3200" b="0" i="0" u="none" strike="noStrike" cap="none" dirty="0" err="1" smtClean="0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rule</a:t>
            </a:r>
            <a:r>
              <a:rPr lang="hu-HU" sz="3200" b="0" i="0" u="none" strike="noStrike" cap="none" dirty="0" smtClean="0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3200" b="0" i="0" u="none" strike="noStrike" cap="none" dirty="0" err="1" smtClean="0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change</a:t>
            </a:r>
            <a:endParaRPr lang="hu-HU" sz="3200" b="0" i="0" u="none" strike="noStrike" cap="none" dirty="0">
              <a:solidFill>
                <a:srgbClr val="50B4C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Shape 14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hu-HU" sz="1400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2017.09.14.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hu-HU" sz="1400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 lang="hu-HU" sz="1400">
              <a:solidFill>
                <a:srgbClr val="50B4C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Shape 1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3767" y="1508462"/>
            <a:ext cx="6791534" cy="450911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150676" y="1360661"/>
            <a:ext cx="2746648" cy="523669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r>
              <a:rPr lang="hu-HU" sz="260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Interaction</a:t>
            </a:r>
            <a:r>
              <a:rPr lang="hu-HU" sz="260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</a:p>
          <a:p>
            <a:pPr marL="342900" marR="0" lvl="0" indent="-342900" algn="l" rtl="0">
              <a:spcBef>
                <a:spcPts val="52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•"/>
            </a:pPr>
            <a:r>
              <a:rPr lang="hu-HU" sz="260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regulatory</a:t>
            </a:r>
            <a:r>
              <a:rPr lang="hu-HU" sz="260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60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change</a:t>
            </a:r>
            <a:r>
              <a:rPr lang="hu-HU" sz="260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&amp;</a:t>
            </a:r>
          </a:p>
          <a:p>
            <a:pPr marL="342900" marR="0" lvl="0" indent="-342900" algn="l" rtl="0">
              <a:spcBef>
                <a:spcPts val="52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•"/>
            </a:pPr>
            <a:r>
              <a:rPr lang="hu-HU" sz="260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recipient</a:t>
            </a:r>
            <a:r>
              <a:rPr lang="hu-HU" sz="260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60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state</a:t>
            </a:r>
            <a:r>
              <a:rPr lang="hu-HU" sz="260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60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capacity</a:t>
            </a:r>
            <a:r>
              <a:rPr lang="hu-HU" sz="260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l" rtl="0">
              <a:spcBef>
                <a:spcPts val="52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endParaRPr sz="2600" b="0" i="0" u="none" strike="noStrike" cap="none" dirty="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52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r>
              <a:rPr lang="hu-HU" sz="260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→ </a:t>
            </a:r>
            <a:r>
              <a:rPr lang="hu-HU" sz="260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hu-HU" sz="260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60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predict</a:t>
            </a:r>
            <a:r>
              <a:rPr lang="hu-HU" sz="260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60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bidder</a:t>
            </a:r>
            <a:r>
              <a:rPr lang="hu-HU" sz="260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60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number</a:t>
            </a:r>
            <a:endParaRPr lang="hu-HU" sz="2600" b="0" i="0" u="none" strike="noStrike" cap="none" dirty="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714750" y="2414588"/>
            <a:ext cx="0" cy="8001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529638" y="4457700"/>
            <a:ext cx="14287" cy="21431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79512" y="6093296"/>
            <a:ext cx="8804278" cy="6744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/>
          <a:p>
            <a:pPr>
              <a:lnSpc>
                <a:spcPct val="115000"/>
              </a:lnSpc>
            </a:pPr>
            <a:r>
              <a:rPr lang="hu-HU" sz="1100" dirty="0" err="1" smtClean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Source</a:t>
            </a:r>
            <a:r>
              <a:rPr lang="hu-HU" sz="1100" dirty="0" smtClean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1100" dirty="0" err="1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Dávid</a:t>
            </a:r>
            <a:r>
              <a:rPr lang="en-GB" sz="1100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-Barrett, E., Fazekas, M., Hellmann, O., </a:t>
            </a:r>
            <a:r>
              <a:rPr lang="en-GB" sz="1100" dirty="0" err="1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Márk</a:t>
            </a:r>
            <a:r>
              <a:rPr lang="en-GB" sz="1100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L. &amp; </a:t>
            </a:r>
            <a:r>
              <a:rPr lang="en-GB" sz="1100" dirty="0" err="1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McCorley</a:t>
            </a:r>
            <a:r>
              <a:rPr lang="en-GB" sz="1100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C. (2017) Controlling Corruption in Development Aid: New Evidence from Contract-Level Data. </a:t>
            </a:r>
            <a:r>
              <a:rPr lang="en-GB" sz="1100" dirty="0" smtClean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World Development, </a:t>
            </a:r>
            <a:r>
              <a:rPr lang="en-GB" sz="1100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under review.</a:t>
            </a:r>
            <a:endParaRPr lang="en-GB" sz="1100" dirty="0" smtClean="0">
              <a:effectLst/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95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D09138-5F32-4EC8-AF5B-92EF935E8425}" type="datetime1">
              <a:rPr lang="hu-HU" smtClean="0"/>
              <a:pPr>
                <a:defRPr/>
              </a:pPr>
              <a:t>2018.08.28.</a:t>
            </a:fld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1E0D3-1961-4C49-A27D-D45484A9B146}" type="slidenum">
              <a:rPr lang="hu-HU" smtClean="0"/>
              <a:pPr>
                <a:defRPr/>
              </a:pPr>
              <a:t>29</a:t>
            </a:fld>
            <a:endParaRPr lang="hu-HU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4" b="51012"/>
          <a:stretch/>
        </p:blipFill>
        <p:spPr bwMode="auto">
          <a:xfrm>
            <a:off x="332656" y="1368152"/>
            <a:ext cx="8640960" cy="36450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951" y="476672"/>
            <a:ext cx="8229600" cy="576064"/>
          </a:xfrm>
        </p:spPr>
        <p:txBody>
          <a:bodyPr>
            <a:noAutofit/>
          </a:bodyPr>
          <a:lstStyle/>
          <a:p>
            <a:r>
              <a:rPr lang="hu-HU" sz="3400" dirty="0" err="1" smtClean="0">
                <a:ea typeface="Arial"/>
                <a:cs typeface="Arial"/>
                <a:sym typeface="Arial"/>
              </a:rPr>
              <a:t>Quality</a:t>
            </a:r>
            <a:r>
              <a:rPr lang="hu-HU" sz="3400" dirty="0" smtClean="0">
                <a:ea typeface="Arial"/>
                <a:cs typeface="Arial"/>
                <a:sym typeface="Arial"/>
              </a:rPr>
              <a:t> </a:t>
            </a:r>
            <a:r>
              <a:rPr lang="hu-HU" sz="3400" dirty="0">
                <a:ea typeface="Arial"/>
                <a:cs typeface="Arial"/>
                <a:sym typeface="Arial"/>
              </a:rPr>
              <a:t>of </a:t>
            </a:r>
            <a:r>
              <a:rPr lang="hu-HU" sz="3400" dirty="0" err="1">
                <a:ea typeface="Arial"/>
                <a:cs typeface="Arial"/>
                <a:sym typeface="Arial"/>
              </a:rPr>
              <a:t>governance</a:t>
            </a:r>
            <a:r>
              <a:rPr lang="hu-HU" sz="3400" dirty="0">
                <a:ea typeface="Arial"/>
                <a:cs typeface="Arial"/>
                <a:sym typeface="Arial"/>
              </a:rPr>
              <a:t> </a:t>
            </a:r>
            <a:r>
              <a:rPr lang="hu-HU" sz="3400" b="1" dirty="0" err="1" smtClean="0">
                <a:ea typeface="Arial"/>
                <a:cs typeface="Arial"/>
                <a:sym typeface="Arial"/>
              </a:rPr>
              <a:t>change</a:t>
            </a:r>
            <a:r>
              <a:rPr lang="hu-HU" sz="3400" b="1" dirty="0" smtClean="0">
                <a:ea typeface="Arial"/>
                <a:cs typeface="Arial"/>
                <a:sym typeface="Arial"/>
              </a:rPr>
              <a:t> over </a:t>
            </a:r>
            <a:r>
              <a:rPr lang="hu-HU" sz="3400" b="1" dirty="0" err="1" smtClean="0">
                <a:ea typeface="Arial"/>
                <a:cs typeface="Arial"/>
                <a:sym typeface="Arial"/>
              </a:rPr>
              <a:t>time</a:t>
            </a:r>
            <a:endParaRPr lang="en-GB" sz="3400" b="1" dirty="0"/>
          </a:p>
        </p:txBody>
      </p:sp>
      <p:sp>
        <p:nvSpPr>
          <p:cNvPr id="3" name="Rectangle 2"/>
          <p:cNvSpPr/>
          <p:nvPr/>
        </p:nvSpPr>
        <p:spPr>
          <a:xfrm>
            <a:off x="413792" y="6093296"/>
            <a:ext cx="8478688" cy="718877"/>
          </a:xfrm>
          <a:prstGeom prst="rect">
            <a:avLst/>
          </a:prstGeo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spcBef>
                <a:spcPts val="200"/>
              </a:spcBef>
              <a:spcAft>
                <a:spcPts val="600"/>
              </a:spcAft>
              <a:buSzPct val="25000"/>
              <a:buNone/>
            </a:pPr>
            <a:r>
              <a:rPr lang="hu-HU" dirty="0" err="1" smtClean="0"/>
              <a:t>Source</a:t>
            </a:r>
            <a:r>
              <a:rPr lang="hu-HU" dirty="0" smtClean="0"/>
              <a:t>: </a:t>
            </a:r>
            <a:r>
              <a:rPr lang="en-GB" dirty="0" err="1" smtClean="0"/>
              <a:t>Fazekas</a:t>
            </a:r>
            <a:r>
              <a:rPr lang="en-GB" dirty="0"/>
              <a:t>, </a:t>
            </a:r>
            <a:r>
              <a:rPr lang="en-GB" dirty="0" err="1"/>
              <a:t>Mihály</a:t>
            </a:r>
            <a:r>
              <a:rPr lang="en-GB" dirty="0"/>
              <a:t>, (2017): Assessing the Quality of Government at the Regional Level Using Public Procurement Data. WP 12/2017, Brussels: European Commission, Directorate-General for Regional Policy.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2177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20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sz="4600" dirty="0" smtClean="0"/>
              <a:t>I. </a:t>
            </a:r>
            <a:r>
              <a:rPr lang="hu-HU" sz="4600" dirty="0" err="1" smtClean="0"/>
              <a:t>Corruption</a:t>
            </a:r>
            <a:r>
              <a:rPr lang="hu-HU" sz="4600" dirty="0" smtClean="0"/>
              <a:t> </a:t>
            </a:r>
            <a:r>
              <a:rPr lang="hu-HU" sz="4600" dirty="0" err="1" smtClean="0"/>
              <a:t>proxies</a:t>
            </a:r>
            <a:r>
              <a:rPr lang="hu-HU" sz="4600" dirty="0" smtClean="0"/>
              <a:t> &amp; </a:t>
            </a:r>
            <a:r>
              <a:rPr lang="hu-HU" sz="4600" dirty="0" err="1" smtClean="0"/>
              <a:t>underlying</a:t>
            </a:r>
            <a:r>
              <a:rPr lang="hu-HU" sz="4600" dirty="0" smtClean="0"/>
              <a:t> </a:t>
            </a:r>
            <a:r>
              <a:rPr lang="hu-HU" sz="4600" dirty="0" err="1" smtClean="0"/>
              <a:t>data</a:t>
            </a:r>
            <a:endParaRPr lang="en-GB" sz="4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D09138-5F32-4EC8-AF5B-92EF935E8425}" type="datetime1">
              <a:rPr lang="hu-HU" smtClean="0"/>
              <a:pPr>
                <a:defRPr/>
              </a:pPr>
              <a:t>2018.08.28.</a:t>
            </a:fld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1E0D3-1961-4C49-A27D-D45484A9B146}" type="slidenum">
              <a:rPr lang="hu-HU" smtClean="0"/>
              <a:pPr>
                <a:defRPr/>
              </a:pPr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1423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hu-HU" sz="1400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2017.09.14.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hu-HU" sz="1400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 lang="hu-HU" sz="1400">
              <a:solidFill>
                <a:srgbClr val="50B4C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251519" y="280416"/>
            <a:ext cx="7514785" cy="94379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hu-HU" sz="3959" b="1" i="0" u="none" strike="noStrike" cap="none" dirty="0" err="1" smtClean="0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Tracking</a:t>
            </a:r>
            <a:r>
              <a:rPr lang="hu-HU" sz="3959" b="1" i="0" u="none" strike="noStrike" cap="none" dirty="0" smtClean="0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3959" b="1" i="0" u="none" strike="noStrike" cap="none" dirty="0" err="1" smtClean="0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change</a:t>
            </a:r>
            <a:r>
              <a:rPr lang="hu-HU" sz="3959" b="1" i="0" u="none" strike="noStrike" cap="none" dirty="0" smtClean="0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 over </a:t>
            </a:r>
            <a:r>
              <a:rPr lang="hu-HU" sz="3959" b="1" i="0" u="none" strike="noStrike" cap="none" dirty="0" err="1" smtClean="0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time</a:t>
            </a:r>
            <a:r>
              <a:rPr lang="hu-HU" sz="3959" b="0" i="0" u="none" strike="noStrike" cap="none" dirty="0" smtClean="0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br>
              <a:rPr lang="hu-HU" sz="3959" b="0" i="0" u="none" strike="noStrike" cap="none" dirty="0" smtClean="0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u-HU" sz="2800" b="0" i="0" u="none" strike="noStrike" cap="none" dirty="0" err="1" smtClean="0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Changing</a:t>
            </a:r>
            <a:r>
              <a:rPr lang="hu-HU" sz="2800" b="0" i="0" u="none" strike="noStrike" cap="none" dirty="0" smtClean="0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800" b="0" i="0" u="none" strike="noStrike" cap="none" dirty="0" err="1" smtClean="0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composition</a:t>
            </a:r>
            <a:r>
              <a:rPr lang="hu-HU" sz="2800" b="0" i="0" u="none" strike="noStrike" cap="none" dirty="0" smtClean="0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hu-HU" sz="2800" b="0" i="0" u="none" strike="noStrike" cap="none" dirty="0" err="1" smtClean="0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foreign</a:t>
            </a:r>
            <a:r>
              <a:rPr lang="hu-HU" sz="2800" b="0" i="0" u="none" strike="noStrike" cap="none" dirty="0" smtClean="0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800" b="0" i="0" u="none" strike="noStrike" cap="none" dirty="0" err="1" smtClean="0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suppliers</a:t>
            </a:r>
            <a:r>
              <a:rPr lang="hu-HU" sz="2800" b="0" i="0" u="none" strike="noStrike" cap="none" dirty="0" smtClean="0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lang="hu-HU" sz="2800" b="0" i="0" u="none" strike="noStrike" cap="none" dirty="0">
              <a:solidFill>
                <a:srgbClr val="50B4C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8" y="1835982"/>
            <a:ext cx="8702072" cy="4196970"/>
          </a:xfrm>
          <a:prstGeom prst="rect">
            <a:avLst/>
          </a:prstGeom>
        </p:spPr>
      </p:pic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251518" y="5839968"/>
            <a:ext cx="8148769" cy="101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r>
              <a:rPr lang="hu-HU" sz="2600" b="0" i="0" u="none" strike="noStrike" cap="none" dirty="0" smtClean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Home </a:t>
            </a:r>
            <a:r>
              <a:rPr lang="hu-HU" sz="2600" b="0" i="0" u="none" strike="noStrike" cap="none" dirty="0" err="1" smtClean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region</a:t>
            </a:r>
            <a:r>
              <a:rPr lang="hu-HU" sz="2600" b="0" i="0" u="none" strike="noStrike" cap="none" dirty="0" smtClean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hu-HU" sz="2600" b="0" i="0" u="none" strike="noStrike" cap="none" dirty="0" err="1" smtClean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supplier</a:t>
            </a:r>
            <a:r>
              <a:rPr lang="hu-HU" sz="2600" dirty="0" err="1" smtClean="0"/>
              <a:t>s</a:t>
            </a:r>
            <a:r>
              <a:rPr lang="hu-HU" sz="2600" dirty="0" smtClean="0"/>
              <a:t> </a:t>
            </a:r>
            <a:r>
              <a:rPr lang="hu-HU" sz="2600" dirty="0" err="1" smtClean="0"/>
              <a:t>to</a:t>
            </a:r>
            <a:r>
              <a:rPr lang="hu-HU" sz="2600" dirty="0" smtClean="0"/>
              <a:t> </a:t>
            </a:r>
            <a:r>
              <a:rPr lang="hu-HU" sz="2600" dirty="0" err="1" smtClean="0"/>
              <a:t>Swedish</a:t>
            </a:r>
            <a:r>
              <a:rPr lang="hu-HU" sz="2600" dirty="0" smtClean="0"/>
              <a:t> </a:t>
            </a:r>
            <a:r>
              <a:rPr lang="hu-HU" sz="2600" dirty="0" err="1" smtClean="0"/>
              <a:t>buyers</a:t>
            </a:r>
            <a:endParaRPr lang="hu-HU" sz="2600" dirty="0" smtClean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r>
              <a:rPr lang="hu-HU" sz="2600" b="0" i="0" u="none" strike="noStrike" cap="none" dirty="0" err="1" smtClean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Source</a:t>
            </a:r>
            <a:r>
              <a:rPr lang="hu-HU" sz="2600" dirty="0" smtClean="0"/>
              <a:t>: DIGIWHIST @ </a:t>
            </a:r>
            <a:r>
              <a:rPr lang="hu-HU" sz="2600" dirty="0" err="1" smtClean="0"/>
              <a:t>opentender.eu</a:t>
            </a:r>
            <a:r>
              <a:rPr lang="hu-HU" sz="2600" dirty="0" smtClean="0"/>
              <a:t>/se </a:t>
            </a:r>
            <a:endParaRPr lang="hu-HU" sz="2600" b="0" i="0" u="none" strike="noStrike" cap="none" dirty="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855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5760"/>
          </a:xfrm>
        </p:spPr>
        <p:txBody>
          <a:bodyPr>
            <a:normAutofit fontScale="90000"/>
          </a:bodyPr>
          <a:lstStyle/>
          <a:p>
            <a:r>
              <a:rPr lang="hu-HU" sz="4000" b="1" dirty="0" err="1" smtClean="0"/>
              <a:t>Automatic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compliance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checks</a:t>
            </a:r>
            <a:r>
              <a:rPr lang="hu-HU" sz="4000" b="1" dirty="0" smtClean="0"/>
              <a:t>:</a:t>
            </a:r>
            <a:br>
              <a:rPr lang="hu-HU" sz="4000" b="1" dirty="0" smtClean="0"/>
            </a:br>
            <a:r>
              <a:rPr lang="hu-HU" sz="4000" dirty="0" err="1" smtClean="0"/>
              <a:t>Misplaced</a:t>
            </a:r>
            <a:r>
              <a:rPr lang="hu-HU" sz="4000" dirty="0" smtClean="0"/>
              <a:t> </a:t>
            </a:r>
            <a:r>
              <a:rPr lang="hu-HU" sz="4000" dirty="0" err="1" smtClean="0"/>
              <a:t>tenders</a:t>
            </a:r>
            <a:r>
              <a:rPr lang="hu-HU" sz="4000" dirty="0" smtClean="0"/>
              <a:t>: </a:t>
            </a:r>
            <a:r>
              <a:rPr lang="hu-HU" sz="4000" dirty="0" err="1" smtClean="0"/>
              <a:t>avoiding</a:t>
            </a:r>
            <a:r>
              <a:rPr lang="hu-HU" sz="4000" dirty="0" smtClean="0"/>
              <a:t> TED</a:t>
            </a:r>
            <a:endParaRPr lang="en-GB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hu-HU" sz="1400" smtClean="0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31</a:t>
            </a:fld>
            <a:endParaRPr lang="hu-HU" sz="1400">
              <a:solidFill>
                <a:srgbClr val="50B4C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596" y="1828800"/>
            <a:ext cx="5665724" cy="44164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70687" y="6098629"/>
            <a:ext cx="880262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100" dirty="0" err="1" smtClean="0"/>
              <a:t>Source</a:t>
            </a:r>
            <a:r>
              <a:rPr lang="hu-HU" sz="1100" dirty="0" smtClean="0"/>
              <a:t>: </a:t>
            </a:r>
            <a:r>
              <a:rPr lang="en-GB" sz="1100" i="1" dirty="0" err="1"/>
              <a:t>Tóth</a:t>
            </a:r>
            <a:r>
              <a:rPr lang="en-GB" sz="1100" i="1" dirty="0"/>
              <a:t>, B., Fazekas, M. (2017): Compliance and strategic contract manipulation around single market regulatory thresholds – the case of Poland. GTI-WP/2017:01, Budapest: Government Transparency Institute</a:t>
            </a:r>
            <a:r>
              <a:rPr lang="en-GB" sz="1100" i="1" dirty="0" smtClean="0"/>
              <a:t>.</a:t>
            </a:r>
            <a:r>
              <a:rPr lang="hu-HU" sz="1100" i="1" dirty="0"/>
              <a:t> </a:t>
            </a:r>
            <a:r>
              <a:rPr lang="hu-HU" sz="1100" i="1" dirty="0" err="1"/>
              <a:t>See</a:t>
            </a:r>
            <a:r>
              <a:rPr lang="hu-HU" sz="1100" i="1" dirty="0" smtClean="0"/>
              <a:t>: </a:t>
            </a:r>
            <a:r>
              <a:rPr lang="hu-HU" sz="1100" i="1" dirty="0" smtClean="0">
                <a:hlinkClick r:id="rId4"/>
              </a:rPr>
              <a:t>http</a:t>
            </a:r>
            <a:r>
              <a:rPr lang="hu-HU" sz="1100" i="1" dirty="0">
                <a:hlinkClick r:id="rId4"/>
              </a:rPr>
              <a:t>://www.govtransparency.eu/index.php/2017/08/28/compliance-and-strategic-contract-manipulation-around-single-market-regulatory-thresholds-the-case-of-poland</a:t>
            </a:r>
            <a:r>
              <a:rPr lang="hu-HU" sz="1100" i="1" dirty="0" smtClean="0">
                <a:hlinkClick r:id="rId4"/>
              </a:rPr>
              <a:t>/</a:t>
            </a:r>
            <a:r>
              <a:rPr lang="hu-HU" sz="1100" i="1" dirty="0" smtClean="0"/>
              <a:t> </a:t>
            </a:r>
            <a:endParaRPr lang="en-GB" sz="11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146049"/>
            <a:ext cx="8229600" cy="914399"/>
          </a:xfrm>
        </p:spPr>
        <p:txBody>
          <a:bodyPr>
            <a:normAutofit fontScale="85000" lnSpcReduction="10000"/>
          </a:bodyPr>
          <a:lstStyle/>
          <a:p>
            <a:pPr marL="203200" indent="0">
              <a:buNone/>
            </a:pPr>
            <a:r>
              <a:rPr lang="en-US" dirty="0" smtClean="0"/>
              <a:t>Number </a:t>
            </a:r>
            <a:r>
              <a:rPr lang="en-US" dirty="0"/>
              <a:t>of contracts around the EU publication threshold – Services, central </a:t>
            </a:r>
            <a:r>
              <a:rPr lang="en-US" dirty="0" smtClean="0"/>
              <a:t>government</a:t>
            </a:r>
            <a:r>
              <a:rPr lang="hu-HU" dirty="0" smtClean="0"/>
              <a:t>, </a:t>
            </a:r>
            <a:r>
              <a:rPr lang="hu-HU" dirty="0" err="1" smtClean="0"/>
              <a:t>Poland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02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Potential</a:t>
            </a:r>
            <a:r>
              <a:rPr lang="hu-HU" dirty="0" smtClean="0"/>
              <a:t> </a:t>
            </a:r>
            <a:r>
              <a:rPr lang="hu-HU" dirty="0" err="1" smtClean="0"/>
              <a:t>contract</a:t>
            </a:r>
            <a:r>
              <a:rPr lang="hu-HU" dirty="0" smtClean="0"/>
              <a:t> </a:t>
            </a:r>
            <a:r>
              <a:rPr lang="hu-HU" dirty="0" err="1" smtClean="0"/>
              <a:t>slicing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4783"/>
            <a:ext cx="8229600" cy="1136497"/>
          </a:xfrm>
        </p:spPr>
        <p:txBody>
          <a:bodyPr>
            <a:normAutofit fontScale="85000" lnSpcReduction="20000"/>
          </a:bodyPr>
          <a:lstStyle/>
          <a:p>
            <a:pPr marL="203200" indent="0">
              <a:buNone/>
            </a:pPr>
            <a:r>
              <a:rPr lang="en-US" dirty="0" smtClean="0"/>
              <a:t>Number </a:t>
            </a:r>
            <a:r>
              <a:rPr lang="en-US" dirty="0"/>
              <a:t>of tenders around the EU publication threshold in 2010-2011 (left) and 2012-2013 (right) – Services, local </a:t>
            </a:r>
            <a:r>
              <a:rPr lang="en-US" dirty="0" smtClean="0"/>
              <a:t>government</a:t>
            </a:r>
            <a:r>
              <a:rPr lang="hu-HU" dirty="0" smtClean="0"/>
              <a:t>, </a:t>
            </a:r>
            <a:r>
              <a:rPr lang="hu-HU" dirty="0" err="1" smtClean="0"/>
              <a:t>Poland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hu-HU" sz="1400" smtClean="0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32</a:t>
            </a:fld>
            <a:endParaRPr lang="hu-HU" sz="1400">
              <a:solidFill>
                <a:srgbClr val="50B4C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87" y="2701271"/>
            <a:ext cx="8762625" cy="31776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0687" y="6098629"/>
            <a:ext cx="880262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100" dirty="0" err="1" smtClean="0"/>
              <a:t>Source</a:t>
            </a:r>
            <a:r>
              <a:rPr lang="hu-HU" sz="1100" dirty="0" smtClean="0"/>
              <a:t>: </a:t>
            </a:r>
            <a:r>
              <a:rPr lang="en-GB" sz="1100" i="1" dirty="0" err="1"/>
              <a:t>Tóth</a:t>
            </a:r>
            <a:r>
              <a:rPr lang="en-GB" sz="1100" i="1" dirty="0"/>
              <a:t>, B., Fazekas, M. (2017): Compliance and strategic contract manipulation around single market regulatory thresholds – the case of Poland. GTI-WP/2017:01, Budapest: Government Transparency Institute</a:t>
            </a:r>
            <a:r>
              <a:rPr lang="en-GB" sz="1100" i="1" dirty="0" smtClean="0"/>
              <a:t>.</a:t>
            </a:r>
            <a:r>
              <a:rPr lang="hu-HU" sz="1100" i="1" dirty="0"/>
              <a:t> </a:t>
            </a:r>
            <a:r>
              <a:rPr lang="hu-HU" sz="1100" i="1" dirty="0" err="1"/>
              <a:t>See</a:t>
            </a:r>
            <a:r>
              <a:rPr lang="hu-HU" sz="1100" i="1" dirty="0" smtClean="0"/>
              <a:t>: </a:t>
            </a:r>
            <a:r>
              <a:rPr lang="hu-HU" sz="1100" i="1" dirty="0" smtClean="0">
                <a:hlinkClick r:id="rId3"/>
              </a:rPr>
              <a:t>http</a:t>
            </a:r>
            <a:r>
              <a:rPr lang="hu-HU" sz="1100" i="1" dirty="0">
                <a:hlinkClick r:id="rId3"/>
              </a:rPr>
              <a:t>://www.govtransparency.eu/index.php/2017/08/28/compliance-and-strategic-contract-manipulation-around-single-market-regulatory-thresholds-the-case-of-poland</a:t>
            </a:r>
            <a:r>
              <a:rPr lang="hu-HU" sz="1100" i="1" dirty="0" smtClean="0">
                <a:hlinkClick r:id="rId3"/>
              </a:rPr>
              <a:t>/</a:t>
            </a:r>
            <a:r>
              <a:rPr lang="hu-HU" sz="1100" i="1" dirty="0" smtClean="0"/>
              <a:t> 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29130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89184"/>
          </a:xfrm>
        </p:spPr>
        <p:txBody>
          <a:bodyPr>
            <a:normAutofit fontScale="90000"/>
          </a:bodyPr>
          <a:lstStyle/>
          <a:p>
            <a:r>
              <a:rPr lang="hu-HU" dirty="0" err="1" smtClean="0"/>
              <a:t>Does</a:t>
            </a:r>
            <a:r>
              <a:rPr lang="hu-HU" dirty="0" smtClean="0"/>
              <a:t> </a:t>
            </a:r>
            <a:r>
              <a:rPr lang="hu-HU" dirty="0" err="1" smtClean="0"/>
              <a:t>gaming</a:t>
            </a:r>
            <a:r>
              <a:rPr lang="hu-HU" dirty="0" smtClean="0"/>
              <a:t> </a:t>
            </a:r>
            <a:r>
              <a:rPr lang="hu-HU" dirty="0" err="1" smtClean="0"/>
              <a:t>matter</a:t>
            </a:r>
            <a:r>
              <a:rPr lang="hu-HU" dirty="0" smtClean="0"/>
              <a:t>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6046"/>
            <a:ext cx="8229600" cy="868273"/>
          </a:xfrm>
        </p:spPr>
        <p:txBody>
          <a:bodyPr>
            <a:normAutofit fontScale="70000" lnSpcReduction="20000"/>
          </a:bodyPr>
          <a:lstStyle/>
          <a:p>
            <a:pPr marL="203200" indent="0">
              <a:buNone/>
            </a:pPr>
            <a:r>
              <a:rPr lang="en-US" dirty="0" smtClean="0"/>
              <a:t>Ratio </a:t>
            </a:r>
            <a:r>
              <a:rPr lang="en-US" dirty="0"/>
              <a:t>of single bidder contracts around the EU threshold (2010-2015) – local authorities, </a:t>
            </a:r>
            <a:r>
              <a:rPr lang="en-US" dirty="0" smtClean="0"/>
              <a:t>services</a:t>
            </a:r>
            <a:r>
              <a:rPr lang="hu-HU" dirty="0" smtClean="0"/>
              <a:t>, </a:t>
            </a:r>
            <a:r>
              <a:rPr lang="hu-HU" dirty="0" err="1" smtClean="0"/>
              <a:t>Poland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hu-HU" sz="1400" smtClean="0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33</a:t>
            </a:fld>
            <a:endParaRPr lang="hu-HU" sz="1400">
              <a:solidFill>
                <a:srgbClr val="50B4C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608" y="1914144"/>
            <a:ext cx="5315712" cy="411285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46304" y="6027003"/>
            <a:ext cx="880262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100" dirty="0" err="1" smtClean="0"/>
              <a:t>Source</a:t>
            </a:r>
            <a:r>
              <a:rPr lang="hu-HU" sz="1100" dirty="0" smtClean="0"/>
              <a:t>: </a:t>
            </a:r>
            <a:r>
              <a:rPr lang="en-GB" sz="1100" i="1" dirty="0" err="1"/>
              <a:t>Tóth</a:t>
            </a:r>
            <a:r>
              <a:rPr lang="en-GB" sz="1100" i="1" dirty="0"/>
              <a:t>, B., Fazekas, M. (2017): Compliance and strategic contract manipulation around single market regulatory thresholds – the case of Poland. GTI-WP/2017:01, Budapest: Government Transparency Institute</a:t>
            </a:r>
            <a:r>
              <a:rPr lang="en-GB" sz="1100" i="1" dirty="0" smtClean="0"/>
              <a:t>.</a:t>
            </a:r>
            <a:r>
              <a:rPr lang="hu-HU" sz="1100" i="1" dirty="0"/>
              <a:t> </a:t>
            </a:r>
            <a:r>
              <a:rPr lang="hu-HU" sz="1100" i="1" dirty="0" err="1"/>
              <a:t>See</a:t>
            </a:r>
            <a:r>
              <a:rPr lang="hu-HU" sz="1100" i="1" dirty="0" smtClean="0"/>
              <a:t>: </a:t>
            </a:r>
            <a:r>
              <a:rPr lang="hu-HU" sz="1100" i="1" dirty="0" smtClean="0">
                <a:hlinkClick r:id="rId3"/>
              </a:rPr>
              <a:t>http</a:t>
            </a:r>
            <a:r>
              <a:rPr lang="hu-HU" sz="1100" i="1" dirty="0">
                <a:hlinkClick r:id="rId3"/>
              </a:rPr>
              <a:t>://www.govtransparency.eu/index.php/2017/08/28/compliance-and-strategic-contract-manipulation-around-single-market-regulatory-thresholds-the-case-of-poland</a:t>
            </a:r>
            <a:r>
              <a:rPr lang="hu-HU" sz="1100" i="1" dirty="0" smtClean="0">
                <a:hlinkClick r:id="rId3"/>
              </a:rPr>
              <a:t>/</a:t>
            </a:r>
            <a:r>
              <a:rPr lang="hu-HU" sz="1100" i="1" dirty="0" smtClean="0"/>
              <a:t> 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70437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3</a:t>
            </a:r>
            <a:r>
              <a:rPr lang="hu-HU" dirty="0" smtClean="0"/>
              <a:t> </a:t>
            </a:r>
            <a:r>
              <a:rPr lang="hu-HU" dirty="0" err="1" smtClean="0"/>
              <a:t>options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tapping </a:t>
            </a:r>
            <a:r>
              <a:rPr lang="hu-HU" dirty="0" err="1" smtClean="0"/>
              <a:t>into</a:t>
            </a:r>
            <a:r>
              <a:rPr lang="hu-HU" dirty="0" smtClean="0"/>
              <a:t> Big Data </a:t>
            </a:r>
            <a:r>
              <a:rPr lang="hu-HU" dirty="0" err="1" smtClean="0"/>
              <a:t>analytics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712968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u-HU" sz="3000" dirty="0" err="1" smtClean="0"/>
              <a:t>Use</a:t>
            </a:r>
            <a:r>
              <a:rPr lang="hu-HU" sz="3000" dirty="0" smtClean="0"/>
              <a:t> </a:t>
            </a:r>
            <a:r>
              <a:rPr lang="hu-HU" sz="3000" dirty="0" err="1" smtClean="0"/>
              <a:t>existing</a:t>
            </a:r>
            <a:r>
              <a:rPr lang="hu-HU" sz="3000" dirty="0" smtClean="0"/>
              <a:t> </a:t>
            </a:r>
            <a:r>
              <a:rPr lang="hu-HU" sz="3000" dirty="0" err="1" smtClean="0"/>
              <a:t>national</a:t>
            </a:r>
            <a:r>
              <a:rPr lang="hu-HU" sz="3000" dirty="0" smtClean="0"/>
              <a:t> </a:t>
            </a:r>
            <a:r>
              <a:rPr lang="hu-HU" sz="3000" dirty="0" err="1" smtClean="0"/>
              <a:t>systems</a:t>
            </a:r>
            <a:r>
              <a:rPr lang="hu-HU" sz="3000" dirty="0" smtClean="0"/>
              <a:t>: </a:t>
            </a:r>
            <a:r>
              <a:rPr lang="hu-HU" sz="3000" dirty="0" err="1" smtClean="0"/>
              <a:t>many</a:t>
            </a:r>
            <a:r>
              <a:rPr lang="hu-HU" sz="3000" dirty="0" smtClean="0"/>
              <a:t> </a:t>
            </a:r>
            <a:r>
              <a:rPr lang="hu-HU" sz="3000" dirty="0" err="1" smtClean="0"/>
              <a:t>countries</a:t>
            </a:r>
            <a:r>
              <a:rPr lang="hu-HU" sz="3000" dirty="0" smtClean="0"/>
              <a:t> </a:t>
            </a:r>
            <a:r>
              <a:rPr lang="hu-HU" sz="3000" dirty="0" err="1" smtClean="0"/>
              <a:t>have</a:t>
            </a:r>
            <a:r>
              <a:rPr lang="hu-HU" sz="3000" dirty="0" smtClean="0"/>
              <a:t> </a:t>
            </a:r>
            <a:r>
              <a:rPr lang="hu-HU" sz="3000" dirty="0" err="1" smtClean="0"/>
              <a:t>sufficient</a:t>
            </a:r>
            <a:r>
              <a:rPr lang="hu-HU" sz="3000" dirty="0" smtClean="0"/>
              <a:t> </a:t>
            </a:r>
            <a:r>
              <a:rPr lang="hu-HU" sz="3000" dirty="0" err="1" smtClean="0"/>
              <a:t>national</a:t>
            </a:r>
            <a:r>
              <a:rPr lang="hu-HU" sz="3000" dirty="0" smtClean="0"/>
              <a:t> </a:t>
            </a:r>
            <a:r>
              <a:rPr lang="hu-HU" sz="3000" dirty="0" err="1" smtClean="0"/>
              <a:t>data</a:t>
            </a:r>
            <a:r>
              <a:rPr lang="hu-HU" sz="3000" dirty="0" smtClean="0"/>
              <a:t> (LINKING!)</a:t>
            </a:r>
          </a:p>
          <a:p>
            <a:pPr marL="914400" lvl="1" indent="-514350"/>
            <a:r>
              <a:rPr lang="hu-HU" sz="2400" dirty="0" err="1" smtClean="0"/>
              <a:t>Can</a:t>
            </a:r>
            <a:r>
              <a:rPr lang="hu-HU" sz="2400" dirty="0" smtClean="0"/>
              <a:t> </a:t>
            </a:r>
            <a:r>
              <a:rPr lang="hu-HU" sz="2400" dirty="0" err="1" smtClean="0"/>
              <a:t>get</a:t>
            </a:r>
            <a:r>
              <a:rPr lang="hu-HU" sz="2400" dirty="0" smtClean="0"/>
              <a:t> </a:t>
            </a:r>
            <a:r>
              <a:rPr lang="hu-HU" sz="2400" dirty="0" err="1" smtClean="0"/>
              <a:t>started</a:t>
            </a:r>
            <a:r>
              <a:rPr lang="hu-HU" sz="2400" dirty="0" smtClean="0"/>
              <a:t> </a:t>
            </a:r>
            <a:r>
              <a:rPr lang="hu-HU" sz="2400" dirty="0" err="1" smtClean="0"/>
              <a:t>tomorrow</a:t>
            </a:r>
            <a:r>
              <a:rPr lang="hu-HU" sz="2400" dirty="0" smtClean="0">
                <a:sym typeface="Wingdings" panose="05000000000000000000" pitchFamily="2" charset="2"/>
              </a:rPr>
              <a:t></a:t>
            </a:r>
            <a:endParaRPr lang="hu-HU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hu-HU" sz="3000" dirty="0" err="1" smtClean="0"/>
              <a:t>Invest</a:t>
            </a:r>
            <a:r>
              <a:rPr lang="hu-HU" sz="3000" dirty="0" smtClean="0"/>
              <a:t> </a:t>
            </a:r>
            <a:r>
              <a:rPr lang="hu-HU" sz="3000" dirty="0" err="1" smtClean="0"/>
              <a:t>into</a:t>
            </a:r>
            <a:r>
              <a:rPr lang="hu-HU" sz="3000" dirty="0" smtClean="0"/>
              <a:t> </a:t>
            </a:r>
            <a:r>
              <a:rPr lang="hu-HU" sz="3000" dirty="0" err="1" smtClean="0"/>
              <a:t>national</a:t>
            </a:r>
            <a:r>
              <a:rPr lang="hu-HU" sz="3000" dirty="0" smtClean="0"/>
              <a:t> </a:t>
            </a:r>
            <a:r>
              <a:rPr lang="hu-HU" sz="3000" dirty="0" err="1" smtClean="0"/>
              <a:t>systems</a:t>
            </a:r>
            <a:r>
              <a:rPr lang="hu-HU" sz="3000" dirty="0" smtClean="0"/>
              <a:t>: </a:t>
            </a:r>
            <a:r>
              <a:rPr lang="hu-HU" sz="3000" dirty="0" err="1" smtClean="0"/>
              <a:t>e.g</a:t>
            </a:r>
            <a:r>
              <a:rPr lang="hu-HU" sz="3000" dirty="0" smtClean="0"/>
              <a:t>. </a:t>
            </a:r>
            <a:r>
              <a:rPr lang="hu-HU" sz="3000" dirty="0" err="1" smtClean="0"/>
              <a:t>WB’s</a:t>
            </a:r>
            <a:r>
              <a:rPr lang="hu-HU" sz="3000" dirty="0" smtClean="0"/>
              <a:t> </a:t>
            </a:r>
            <a:r>
              <a:rPr lang="hu-HU" sz="3000" dirty="0" err="1" smtClean="0"/>
              <a:t>work</a:t>
            </a:r>
            <a:r>
              <a:rPr lang="hu-HU" sz="3000" dirty="0" smtClean="0"/>
              <a:t> </a:t>
            </a:r>
            <a:r>
              <a:rPr lang="hu-HU" sz="3000" dirty="0" err="1" smtClean="0"/>
              <a:t>in</a:t>
            </a:r>
            <a:r>
              <a:rPr lang="hu-HU" sz="3000" dirty="0" smtClean="0"/>
              <a:t> </a:t>
            </a:r>
            <a:r>
              <a:rPr lang="hu-HU" sz="3000" dirty="0" err="1" smtClean="0"/>
              <a:t>Bangladesh</a:t>
            </a:r>
            <a:endParaRPr lang="hu-HU" sz="3000" dirty="0" smtClean="0"/>
          </a:p>
          <a:p>
            <a:pPr marL="914400" lvl="1" indent="-514350"/>
            <a:r>
              <a:rPr lang="hu-HU" sz="2400" dirty="0" err="1" smtClean="0"/>
              <a:t>Mid-term</a:t>
            </a:r>
            <a:r>
              <a:rPr lang="hu-HU" sz="2400" dirty="0" smtClean="0"/>
              <a:t> </a:t>
            </a:r>
            <a:r>
              <a:rPr lang="hu-HU" sz="2400" dirty="0" err="1" smtClean="0"/>
              <a:t>solution</a:t>
            </a:r>
            <a:r>
              <a:rPr lang="hu-HU" sz="2400" dirty="0" smtClean="0"/>
              <a:t>: 2-3 </a:t>
            </a:r>
            <a:r>
              <a:rPr lang="hu-HU" sz="2400" dirty="0" err="1" smtClean="0"/>
              <a:t>years</a:t>
            </a:r>
            <a:r>
              <a:rPr lang="hu-HU" sz="2400" dirty="0" smtClean="0"/>
              <a:t> </a:t>
            </a:r>
            <a:r>
              <a:rPr lang="hu-HU" sz="2400" dirty="0" err="1" smtClean="0"/>
              <a:t>until</a:t>
            </a:r>
            <a:r>
              <a:rPr lang="hu-HU" sz="2400" dirty="0" smtClean="0"/>
              <a:t> </a:t>
            </a:r>
            <a:r>
              <a:rPr lang="hu-HU" sz="2400" dirty="0" err="1" smtClean="0"/>
              <a:t>data</a:t>
            </a:r>
            <a:r>
              <a:rPr lang="hu-HU" sz="2400" dirty="0" smtClean="0"/>
              <a:t> is </a:t>
            </a:r>
            <a:r>
              <a:rPr lang="hu-HU" sz="2400" dirty="0" err="1" smtClean="0"/>
              <a:t>ready</a:t>
            </a:r>
            <a:endParaRPr lang="hu-HU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hu-HU" sz="3000" dirty="0" err="1" smtClean="0"/>
              <a:t>Build</a:t>
            </a:r>
            <a:r>
              <a:rPr lang="hu-HU" sz="3000" dirty="0" smtClean="0"/>
              <a:t> a </a:t>
            </a:r>
            <a:r>
              <a:rPr lang="hu-HU" sz="3000" dirty="0" err="1" smtClean="0"/>
              <a:t>central</a:t>
            </a:r>
            <a:r>
              <a:rPr lang="hu-HU" sz="3000" dirty="0" smtClean="0"/>
              <a:t> PP </a:t>
            </a:r>
            <a:r>
              <a:rPr lang="hu-HU" sz="3000" dirty="0" err="1" smtClean="0"/>
              <a:t>system</a:t>
            </a:r>
            <a:r>
              <a:rPr lang="hu-HU" sz="3000" dirty="0" smtClean="0"/>
              <a:t> </a:t>
            </a:r>
            <a:endParaRPr lang="hu-HU" sz="3000" dirty="0"/>
          </a:p>
          <a:p>
            <a:pPr marL="914400" lvl="1" indent="-514350"/>
            <a:r>
              <a:rPr lang="hu-HU" sz="2400" dirty="0" smtClean="0"/>
              <a:t>WB is </a:t>
            </a:r>
            <a:r>
              <a:rPr lang="hu-HU" sz="2400" dirty="0" err="1" smtClean="0"/>
              <a:t>doing</a:t>
            </a:r>
            <a:r>
              <a:rPr lang="hu-HU" sz="2400" dirty="0" smtClean="0"/>
              <a:t> </a:t>
            </a:r>
            <a:r>
              <a:rPr lang="hu-HU" sz="2400" dirty="0" err="1" smtClean="0"/>
              <a:t>that</a:t>
            </a:r>
            <a:r>
              <a:rPr lang="hu-HU" sz="2400" dirty="0" smtClean="0"/>
              <a:t> and </a:t>
            </a:r>
            <a:r>
              <a:rPr lang="hu-HU" sz="2400" dirty="0" err="1" smtClean="0"/>
              <a:t>it</a:t>
            </a:r>
            <a:r>
              <a:rPr lang="hu-HU" sz="2400" dirty="0" smtClean="0"/>
              <a:t> is </a:t>
            </a:r>
            <a:r>
              <a:rPr lang="hu-HU" sz="2400" dirty="0" err="1" smtClean="0"/>
              <a:t>hard</a:t>
            </a:r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D09138-5F32-4EC8-AF5B-92EF935E8425}" type="datetime1">
              <a:rPr lang="hu-HU" smtClean="0"/>
              <a:pPr>
                <a:defRPr/>
              </a:pPr>
              <a:t>2018.08.28.</a:t>
            </a:fld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1E0D3-1961-4C49-A27D-D45484A9B146}" type="slidenum">
              <a:rPr lang="hu-HU" smtClean="0"/>
              <a:pPr>
                <a:defRPr/>
              </a:pPr>
              <a:t>34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8988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LAC </a:t>
            </a:r>
            <a:r>
              <a:rPr lang="hu-HU" dirty="0" err="1" smtClean="0"/>
              <a:t>national</a:t>
            </a:r>
            <a:r>
              <a:rPr lang="hu-HU" dirty="0" smtClean="0"/>
              <a:t> </a:t>
            </a:r>
            <a:r>
              <a:rPr lang="hu-HU" dirty="0" err="1" smtClean="0"/>
              <a:t>public</a:t>
            </a:r>
            <a:r>
              <a:rPr lang="hu-HU" dirty="0" smtClean="0"/>
              <a:t> </a:t>
            </a:r>
            <a:r>
              <a:rPr lang="hu-HU" dirty="0" err="1" smtClean="0"/>
              <a:t>procurement</a:t>
            </a:r>
            <a:r>
              <a:rPr lang="hu-HU" dirty="0" smtClean="0"/>
              <a:t> </a:t>
            </a:r>
            <a:r>
              <a:rPr lang="hu-HU" dirty="0" err="1" smtClean="0"/>
              <a:t>landscape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hu-HU" dirty="0" err="1" smtClean="0"/>
              <a:t>Publicly</a:t>
            </a:r>
            <a:r>
              <a:rPr lang="hu-HU" dirty="0" smtClean="0"/>
              <a:t> </a:t>
            </a:r>
            <a:r>
              <a:rPr lang="hu-HU" dirty="0" err="1" smtClean="0"/>
              <a:t>available</a:t>
            </a:r>
            <a:r>
              <a:rPr lang="hu-HU" dirty="0" smtClean="0"/>
              <a:t>, </a:t>
            </a:r>
            <a:r>
              <a:rPr lang="hu-HU" dirty="0" err="1" smtClean="0"/>
              <a:t>sufficeint</a:t>
            </a:r>
            <a:r>
              <a:rPr lang="hu-HU" dirty="0" smtClean="0"/>
              <a:t> </a:t>
            </a:r>
            <a:r>
              <a:rPr lang="hu-HU" dirty="0" err="1" smtClean="0"/>
              <a:t>quality</a:t>
            </a:r>
            <a:r>
              <a:rPr lang="hu-HU" dirty="0" smtClean="0"/>
              <a:t> </a:t>
            </a:r>
            <a:r>
              <a:rPr lang="hu-HU" dirty="0" err="1" smtClean="0"/>
              <a:t>datasets</a:t>
            </a:r>
            <a:r>
              <a:rPr lang="hu-HU" dirty="0" smtClean="0"/>
              <a:t> </a:t>
            </a:r>
            <a:r>
              <a:rPr lang="hu-HU" dirty="0" err="1" smtClean="0"/>
              <a:t>already</a:t>
            </a:r>
            <a:r>
              <a:rPr lang="hu-HU" dirty="0" smtClean="0"/>
              <a:t> </a:t>
            </a:r>
            <a:r>
              <a:rPr lang="hu-HU" dirty="0" err="1" smtClean="0"/>
              <a:t>collected</a:t>
            </a:r>
            <a:r>
              <a:rPr lang="hu-HU" dirty="0" smtClean="0"/>
              <a:t> (</a:t>
            </a:r>
            <a:r>
              <a:rPr lang="hu-HU" dirty="0" err="1" smtClean="0"/>
              <a:t>or</a:t>
            </a:r>
            <a:r>
              <a:rPr lang="hu-HU" dirty="0" smtClean="0"/>
              <a:t> </a:t>
            </a:r>
            <a:r>
              <a:rPr lang="hu-HU" dirty="0" err="1" smtClean="0"/>
              <a:t>close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it</a:t>
            </a:r>
            <a:r>
              <a:rPr lang="hu-HU" dirty="0" smtClean="0"/>
              <a:t>):</a:t>
            </a:r>
          </a:p>
          <a:p>
            <a:pPr marL="971550" lvl="1" indent="-514350">
              <a:buFont typeface="+mj-lt"/>
              <a:buAutoNum type="arabicPeriod"/>
            </a:pPr>
            <a:r>
              <a:rPr lang="hu-HU" sz="2900" dirty="0"/>
              <a:t>Brazil (</a:t>
            </a:r>
            <a:r>
              <a:rPr lang="hu-HU" sz="2900" dirty="0" err="1"/>
              <a:t>federal</a:t>
            </a:r>
            <a:r>
              <a:rPr lang="hu-HU" sz="2900" dirty="0"/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hu-HU" sz="2900" dirty="0" smtClean="0"/>
              <a:t>Chile</a:t>
            </a:r>
            <a:endParaRPr lang="hu-HU" sz="2900" dirty="0"/>
          </a:p>
          <a:p>
            <a:pPr marL="971550" lvl="1" indent="-514350">
              <a:buFont typeface="+mj-lt"/>
              <a:buAutoNum type="arabicPeriod"/>
            </a:pPr>
            <a:r>
              <a:rPr lang="hu-HU" sz="2900" dirty="0"/>
              <a:t>Columbia</a:t>
            </a:r>
          </a:p>
          <a:p>
            <a:pPr marL="971550" lvl="1" indent="-514350">
              <a:buFont typeface="+mj-lt"/>
              <a:buAutoNum type="arabicPeriod"/>
            </a:pPr>
            <a:r>
              <a:rPr lang="hu-HU" sz="2900" dirty="0"/>
              <a:t>Jamaica</a:t>
            </a:r>
          </a:p>
          <a:p>
            <a:pPr marL="971550" lvl="1" indent="-514350">
              <a:buFont typeface="+mj-lt"/>
              <a:buAutoNum type="arabicPeriod"/>
            </a:pPr>
            <a:r>
              <a:rPr lang="hu-HU" sz="2900" dirty="0" err="1"/>
              <a:t>Mexico</a:t>
            </a:r>
            <a:endParaRPr lang="hu-HU" sz="2900" dirty="0"/>
          </a:p>
          <a:p>
            <a:pPr marL="971550" lvl="1" indent="-514350">
              <a:buFont typeface="+mj-lt"/>
              <a:buAutoNum type="arabicPeriod"/>
            </a:pPr>
            <a:r>
              <a:rPr lang="hu-HU" sz="2900" dirty="0" smtClean="0"/>
              <a:t>Paraguay</a:t>
            </a: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Good </a:t>
            </a:r>
            <a:r>
              <a:rPr lang="hu-HU" dirty="0" err="1" smtClean="0"/>
              <a:t>enough</a:t>
            </a:r>
            <a:r>
              <a:rPr lang="hu-HU" dirty="0" smtClean="0"/>
              <a:t> </a:t>
            </a:r>
            <a:r>
              <a:rPr lang="hu-HU" dirty="0" err="1" smtClean="0"/>
              <a:t>quality</a:t>
            </a:r>
            <a:r>
              <a:rPr lang="hu-HU" dirty="0" smtClean="0"/>
              <a:t> </a:t>
            </a:r>
            <a:r>
              <a:rPr lang="hu-HU" dirty="0" err="1" smtClean="0"/>
              <a:t>national</a:t>
            </a:r>
            <a:r>
              <a:rPr lang="hu-HU" dirty="0" smtClean="0"/>
              <a:t> PP </a:t>
            </a:r>
            <a:r>
              <a:rPr lang="hu-HU" dirty="0" err="1" smtClean="0"/>
              <a:t>data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risk</a:t>
            </a:r>
            <a:r>
              <a:rPr lang="hu-HU" dirty="0" smtClean="0"/>
              <a:t> </a:t>
            </a:r>
            <a:r>
              <a:rPr lang="hu-HU" dirty="0" err="1" smtClean="0"/>
              <a:t>assessment</a:t>
            </a:r>
            <a:r>
              <a:rPr lang="hu-HU" dirty="0" smtClean="0"/>
              <a:t> (</a:t>
            </a:r>
            <a:r>
              <a:rPr lang="hu-HU" dirty="0" err="1" smtClean="0"/>
              <a:t>as</a:t>
            </a:r>
            <a:r>
              <a:rPr lang="hu-HU" dirty="0" smtClean="0"/>
              <a:t> I </a:t>
            </a:r>
            <a:r>
              <a:rPr lang="hu-HU" dirty="0" err="1" smtClean="0"/>
              <a:t>know</a:t>
            </a:r>
            <a:r>
              <a:rPr lang="hu-HU" dirty="0" smtClean="0"/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hu-HU" dirty="0"/>
              <a:t>Brazil (</a:t>
            </a:r>
            <a:r>
              <a:rPr lang="hu-HU" dirty="0" err="1"/>
              <a:t>selected</a:t>
            </a:r>
            <a:r>
              <a:rPr lang="hu-HU" dirty="0"/>
              <a:t> </a:t>
            </a:r>
            <a:r>
              <a:rPr lang="hu-HU" dirty="0" err="1"/>
              <a:t>states</a:t>
            </a:r>
            <a:r>
              <a:rPr lang="hu-HU" dirty="0"/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hu-HU" dirty="0"/>
              <a:t>Costa Rica</a:t>
            </a:r>
          </a:p>
          <a:p>
            <a:pPr marL="971550" lvl="1" indent="-514350">
              <a:buFont typeface="+mj-lt"/>
              <a:buAutoNum type="arabicPeriod"/>
            </a:pPr>
            <a:r>
              <a:rPr lang="hu-HU" dirty="0"/>
              <a:t>Ecuador</a:t>
            </a:r>
          </a:p>
          <a:p>
            <a:pPr marL="971550" lvl="1" indent="-514350">
              <a:buFont typeface="+mj-lt"/>
              <a:buAutoNum type="arabicPeriod"/>
            </a:pPr>
            <a:r>
              <a:rPr lang="hu-HU" dirty="0" smtClean="0"/>
              <a:t>Peru</a:t>
            </a:r>
            <a:endParaRPr lang="hu-HU" dirty="0" smtClean="0"/>
          </a:p>
          <a:p>
            <a:pPr marL="971550" lvl="1" indent="-514350">
              <a:buFont typeface="+mj-lt"/>
              <a:buAutoNum type="arabicPeriod"/>
            </a:pPr>
            <a:r>
              <a:rPr lang="hu-HU" dirty="0" smtClean="0"/>
              <a:t>Uruguay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D09138-5F32-4EC8-AF5B-92EF935E8425}" type="datetime1">
              <a:rPr lang="hu-HU" smtClean="0"/>
              <a:pPr>
                <a:defRPr/>
              </a:pPr>
              <a:t>2018.08.28.</a:t>
            </a:fld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1E0D3-1961-4C49-A27D-D45484A9B146}" type="slidenum">
              <a:rPr lang="hu-HU" smtClean="0"/>
              <a:pPr>
                <a:defRPr/>
              </a:pPr>
              <a:t>35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1024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60508"/>
          </a:xfrm>
        </p:spPr>
        <p:txBody>
          <a:bodyPr>
            <a:normAutofit fontScale="90000"/>
          </a:bodyPr>
          <a:lstStyle/>
          <a:p>
            <a:r>
              <a:rPr lang="hu-HU" dirty="0" err="1" smtClean="0"/>
              <a:t>What</a:t>
            </a:r>
            <a:r>
              <a:rPr lang="hu-HU" dirty="0" smtClean="0"/>
              <a:t> is </a:t>
            </a:r>
            <a:r>
              <a:rPr lang="hu-HU" dirty="0" err="1" smtClean="0"/>
              <a:t>possible</a:t>
            </a:r>
            <a:r>
              <a:rPr lang="hu-HU" dirty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short</a:t>
            </a:r>
            <a:r>
              <a:rPr lang="hu-HU" dirty="0" smtClean="0"/>
              <a:t> </a:t>
            </a:r>
            <a:r>
              <a:rPr lang="hu-HU" dirty="0" err="1" smtClean="0"/>
              <a:t>term</a:t>
            </a:r>
            <a:r>
              <a:rPr lang="hu-HU" dirty="0" smtClean="0"/>
              <a:t>: </a:t>
            </a:r>
            <a:r>
              <a:rPr lang="hu-HU" dirty="0" err="1" smtClean="0"/>
              <a:t>e.g</a:t>
            </a:r>
            <a:r>
              <a:rPr lang="hu-HU" dirty="0" smtClean="0"/>
              <a:t>. Paraguay </a:t>
            </a:r>
            <a:r>
              <a:rPr lang="hu-HU" dirty="0" err="1" smtClean="0"/>
              <a:t>public</a:t>
            </a:r>
            <a:r>
              <a:rPr lang="hu-HU" dirty="0" smtClean="0"/>
              <a:t> </a:t>
            </a:r>
            <a:r>
              <a:rPr lang="hu-HU" dirty="0" err="1" smtClean="0"/>
              <a:t>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2757"/>
            <a:ext cx="8229600" cy="103013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hu-HU" i="1" dirty="0" err="1" smtClean="0"/>
              <a:t>Explorative</a:t>
            </a:r>
            <a:r>
              <a:rPr lang="hu-HU" i="1" dirty="0" smtClean="0"/>
              <a:t> </a:t>
            </a:r>
            <a:r>
              <a:rPr lang="hu-HU" i="1" dirty="0" err="1" smtClean="0"/>
              <a:t>analysis</a:t>
            </a:r>
            <a:r>
              <a:rPr lang="hu-HU" i="1" dirty="0" smtClean="0"/>
              <a:t> </a:t>
            </a:r>
            <a:r>
              <a:rPr lang="hu-HU" i="1" dirty="0" err="1" smtClean="0"/>
              <a:t>using</a:t>
            </a:r>
            <a:r>
              <a:rPr lang="hu-HU" i="1" dirty="0" smtClean="0"/>
              <a:t> </a:t>
            </a:r>
            <a:r>
              <a:rPr lang="hu-HU" i="1" dirty="0" err="1" smtClean="0"/>
              <a:t>public</a:t>
            </a:r>
            <a:r>
              <a:rPr lang="hu-HU" i="1" dirty="0" smtClean="0"/>
              <a:t> </a:t>
            </a:r>
            <a:r>
              <a:rPr lang="hu-HU" i="1" dirty="0" err="1" smtClean="0"/>
              <a:t>data</a:t>
            </a:r>
            <a:r>
              <a:rPr lang="hu-HU" i="1" dirty="0" smtClean="0"/>
              <a:t>: </a:t>
            </a:r>
            <a:r>
              <a:rPr lang="hu-HU" i="1" dirty="0" err="1" smtClean="0"/>
              <a:t>understanding</a:t>
            </a:r>
            <a:r>
              <a:rPr lang="hu-HU" i="1" dirty="0" smtClean="0"/>
              <a:t> </a:t>
            </a:r>
            <a:r>
              <a:rPr lang="hu-HU" i="1" dirty="0" err="1" smtClean="0"/>
              <a:t>the</a:t>
            </a:r>
            <a:r>
              <a:rPr lang="hu-HU" i="1" dirty="0" smtClean="0"/>
              <a:t> local </a:t>
            </a:r>
            <a:r>
              <a:rPr lang="hu-HU" i="1" dirty="0" err="1" smtClean="0"/>
              <a:t>context</a:t>
            </a:r>
            <a:endParaRPr lang="hu-HU" i="1" dirty="0" smtClean="0"/>
          </a:p>
          <a:p>
            <a:pPr marL="0" indent="0">
              <a:buNone/>
            </a:pPr>
            <a:r>
              <a:rPr lang="hu-HU" dirty="0" err="1" smtClean="0"/>
              <a:t>Comparing</a:t>
            </a:r>
            <a:r>
              <a:rPr lang="hu-HU" dirty="0" smtClean="0"/>
              <a:t> </a:t>
            </a:r>
            <a:r>
              <a:rPr lang="hu-HU" dirty="0" err="1" smtClean="0"/>
              <a:t>spending</a:t>
            </a:r>
            <a:r>
              <a:rPr lang="hu-HU" dirty="0" smtClean="0"/>
              <a:t> </a:t>
            </a:r>
            <a:r>
              <a:rPr lang="hu-HU" dirty="0" err="1" smtClean="0"/>
              <a:t>concentration</a:t>
            </a:r>
            <a:r>
              <a:rPr lang="hu-HU" dirty="0" smtClean="0"/>
              <a:t> of </a:t>
            </a:r>
            <a:r>
              <a:rPr lang="hu-HU" dirty="0" err="1" smtClean="0"/>
              <a:t>procuring</a:t>
            </a:r>
            <a:r>
              <a:rPr lang="hu-HU" dirty="0" smtClean="0"/>
              <a:t> </a:t>
            </a:r>
            <a:r>
              <a:rPr lang="hu-HU" dirty="0" err="1" smtClean="0"/>
              <a:t>entities</a:t>
            </a:r>
            <a:r>
              <a:rPr lang="hu-HU" dirty="0" smtClean="0"/>
              <a:t> </a:t>
            </a:r>
            <a:r>
              <a:rPr lang="hu-HU" dirty="0" err="1" smtClean="0"/>
              <a:t>which</a:t>
            </a:r>
            <a:r>
              <a:rPr lang="hu-HU" dirty="0" smtClean="0"/>
              <a:t> </a:t>
            </a:r>
            <a:r>
              <a:rPr lang="hu-HU" dirty="0" err="1" smtClean="0"/>
              <a:t>received</a:t>
            </a:r>
            <a:r>
              <a:rPr lang="hu-HU" dirty="0" smtClean="0"/>
              <a:t>/</a:t>
            </a:r>
            <a:r>
              <a:rPr lang="hu-HU" dirty="0" err="1" smtClean="0"/>
              <a:t>managed</a:t>
            </a:r>
            <a:r>
              <a:rPr lang="hu-HU" dirty="0" smtClean="0"/>
              <a:t> </a:t>
            </a:r>
            <a:r>
              <a:rPr lang="hu-HU" dirty="0" err="1" smtClean="0"/>
              <a:t>or</a:t>
            </a:r>
            <a:r>
              <a:rPr lang="hu-HU" dirty="0" smtClean="0"/>
              <a:t> </a:t>
            </a:r>
            <a:r>
              <a:rPr lang="hu-HU" dirty="0" err="1" smtClean="0"/>
              <a:t>not</a:t>
            </a:r>
            <a:r>
              <a:rPr lang="hu-HU" dirty="0" smtClean="0"/>
              <a:t> IDB </a:t>
            </a:r>
            <a:r>
              <a:rPr lang="hu-HU" dirty="0" err="1" smtClean="0"/>
              <a:t>funds</a:t>
            </a:r>
            <a:r>
              <a:rPr lang="hu-HU" dirty="0" smtClean="0"/>
              <a:t> (10+ </a:t>
            </a:r>
            <a:r>
              <a:rPr lang="hu-HU" dirty="0" err="1" smtClean="0"/>
              <a:t>contracts</a:t>
            </a:r>
            <a:r>
              <a:rPr lang="hu-HU" dirty="0" smtClean="0"/>
              <a:t> </a:t>
            </a:r>
            <a:r>
              <a:rPr lang="hu-HU" dirty="0" err="1" smtClean="0"/>
              <a:t>awarded</a:t>
            </a:r>
            <a:r>
              <a:rPr lang="hu-HU" dirty="0" smtClean="0"/>
              <a:t> per </a:t>
            </a:r>
            <a:r>
              <a:rPr lang="hu-HU" dirty="0" err="1" smtClean="0"/>
              <a:t>year</a:t>
            </a:r>
            <a:r>
              <a:rPr lang="hu-HU" dirty="0" smtClean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D09138-5F32-4EC8-AF5B-92EF935E8425}" type="datetime1">
              <a:rPr lang="hu-HU" smtClean="0"/>
              <a:pPr>
                <a:defRPr/>
              </a:pPr>
              <a:t>2018.08.28.</a:t>
            </a:fld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1E0D3-1961-4C49-A27D-D45484A9B146}" type="slidenum">
              <a:rPr lang="hu-HU" smtClean="0"/>
              <a:pPr>
                <a:defRPr/>
              </a:pPr>
              <a:t>36</a:t>
            </a:fld>
            <a:endParaRPr lang="hu-H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337187"/>
            <a:ext cx="6176610" cy="452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02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20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sz="4600" dirty="0" smtClean="0"/>
              <a:t>III. </a:t>
            </a:r>
            <a:r>
              <a:rPr lang="hu-HU" sz="4600" dirty="0" err="1" smtClean="0"/>
              <a:t>Reducing</a:t>
            </a:r>
            <a:r>
              <a:rPr lang="hu-HU" sz="4600" dirty="0" smtClean="0"/>
              <a:t> </a:t>
            </a:r>
            <a:r>
              <a:rPr lang="hu-HU" sz="4600" dirty="0" err="1" smtClean="0"/>
              <a:t>rather</a:t>
            </a:r>
            <a:r>
              <a:rPr lang="hu-HU" sz="4600" dirty="0" smtClean="0"/>
              <a:t> </a:t>
            </a:r>
            <a:r>
              <a:rPr lang="hu-HU" sz="4600" dirty="0" err="1" smtClean="0"/>
              <a:t>than</a:t>
            </a:r>
            <a:r>
              <a:rPr lang="hu-HU" sz="4600" dirty="0" smtClean="0"/>
              <a:t> </a:t>
            </a:r>
            <a:r>
              <a:rPr lang="hu-HU" sz="4600" dirty="0" err="1" smtClean="0"/>
              <a:t>displacing</a:t>
            </a:r>
            <a:r>
              <a:rPr lang="hu-HU" sz="4600" dirty="0" smtClean="0"/>
              <a:t> </a:t>
            </a:r>
            <a:r>
              <a:rPr lang="hu-HU" sz="4600" dirty="0" err="1" smtClean="0"/>
              <a:t>corruption</a:t>
            </a:r>
            <a:r>
              <a:rPr lang="hu-HU" sz="4600" dirty="0" smtClean="0"/>
              <a:t> </a:t>
            </a:r>
            <a:r>
              <a:rPr lang="hu-HU" sz="4600" dirty="0" err="1" smtClean="0"/>
              <a:t>in</a:t>
            </a:r>
            <a:r>
              <a:rPr lang="hu-HU" sz="4600" dirty="0" smtClean="0"/>
              <a:t> </a:t>
            </a:r>
            <a:r>
              <a:rPr lang="hu-HU" sz="4600" dirty="0" err="1" smtClean="0"/>
              <a:t>development</a:t>
            </a:r>
            <a:r>
              <a:rPr lang="hu-HU" sz="4600" dirty="0" smtClean="0"/>
              <a:t> </a:t>
            </a:r>
            <a:r>
              <a:rPr lang="hu-HU" sz="4600" dirty="0" err="1" smtClean="0"/>
              <a:t>aid</a:t>
            </a:r>
            <a:endParaRPr lang="en-GB" sz="4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D09138-5F32-4EC8-AF5B-92EF935E8425}" type="datetime1">
              <a:rPr lang="hu-HU" smtClean="0"/>
              <a:pPr>
                <a:defRPr/>
              </a:pPr>
              <a:t>2018.08.28.</a:t>
            </a:fld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1E0D3-1961-4C49-A27D-D45484A9B146}" type="slidenum">
              <a:rPr lang="hu-HU" smtClean="0"/>
              <a:pPr>
                <a:defRPr/>
              </a:pPr>
              <a:t>37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1623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Motivation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The ‚</a:t>
            </a:r>
            <a:r>
              <a:rPr lang="hu-HU" dirty="0" err="1" smtClean="0"/>
              <a:t>typical</a:t>
            </a:r>
            <a:r>
              <a:rPr lang="hu-HU" dirty="0" smtClean="0"/>
              <a:t>’ </a:t>
            </a:r>
            <a:r>
              <a:rPr lang="hu-HU" dirty="0" err="1" smtClean="0"/>
              <a:t>anticorruption</a:t>
            </a:r>
            <a:r>
              <a:rPr lang="hu-HU" dirty="0" smtClean="0"/>
              <a:t> </a:t>
            </a:r>
            <a:r>
              <a:rPr lang="hu-HU" dirty="0" err="1" smtClean="0"/>
              <a:t>intervention</a:t>
            </a:r>
            <a:r>
              <a:rPr lang="hu-HU" dirty="0" smtClean="0"/>
              <a:t> is </a:t>
            </a:r>
            <a:r>
              <a:rPr lang="hu-HU" dirty="0" err="1" smtClean="0"/>
              <a:t>small-scale</a:t>
            </a:r>
            <a:r>
              <a:rPr lang="hu-HU" dirty="0" smtClean="0"/>
              <a:t> </a:t>
            </a:r>
            <a:r>
              <a:rPr lang="hu-HU" dirty="0" err="1" smtClean="0"/>
              <a:t>prone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evasion</a:t>
            </a:r>
            <a:r>
              <a:rPr lang="hu-HU" dirty="0" smtClean="0"/>
              <a:t> and </a:t>
            </a:r>
            <a:r>
              <a:rPr lang="hu-HU" dirty="0" err="1" smtClean="0"/>
              <a:t>strategic</a:t>
            </a:r>
            <a:r>
              <a:rPr lang="hu-HU" dirty="0" smtClean="0"/>
              <a:t> </a:t>
            </a:r>
            <a:r>
              <a:rPr lang="hu-HU" dirty="0" err="1" smtClean="0"/>
              <a:t>response</a:t>
            </a:r>
            <a:endParaRPr lang="hu-HU" dirty="0" smtClean="0"/>
          </a:p>
          <a:p>
            <a:r>
              <a:rPr lang="hu-HU" dirty="0" err="1" smtClean="0"/>
              <a:t>Rise</a:t>
            </a:r>
            <a:r>
              <a:rPr lang="hu-HU" dirty="0" smtClean="0"/>
              <a:t> of </a:t>
            </a:r>
            <a:r>
              <a:rPr lang="hu-HU" dirty="0" err="1" smtClean="0"/>
              <a:t>focused</a:t>
            </a:r>
            <a:r>
              <a:rPr lang="hu-HU" dirty="0" smtClean="0"/>
              <a:t> </a:t>
            </a:r>
            <a:r>
              <a:rPr lang="hu-HU" dirty="0" err="1" smtClean="0"/>
              <a:t>anti-corruption</a:t>
            </a:r>
            <a:r>
              <a:rPr lang="hu-HU" dirty="0" smtClean="0"/>
              <a:t> </a:t>
            </a:r>
            <a:r>
              <a:rPr lang="hu-HU" dirty="0" err="1" smtClean="0"/>
              <a:t>impact</a:t>
            </a:r>
            <a:r>
              <a:rPr lang="hu-HU" dirty="0" smtClean="0"/>
              <a:t> </a:t>
            </a:r>
            <a:r>
              <a:rPr lang="hu-HU" dirty="0" err="1" smtClean="0"/>
              <a:t>evaluations</a:t>
            </a:r>
            <a:r>
              <a:rPr lang="hu-HU" dirty="0" smtClean="0"/>
              <a:t> and </a:t>
            </a:r>
            <a:r>
              <a:rPr lang="hu-HU" dirty="0" err="1" smtClean="0"/>
              <a:t>feeding</a:t>
            </a:r>
            <a:r>
              <a:rPr lang="hu-HU" dirty="0" smtClean="0"/>
              <a:t> </a:t>
            </a:r>
            <a:r>
              <a:rPr lang="hu-HU" dirty="0" err="1" smtClean="0"/>
              <a:t>scientific</a:t>
            </a:r>
            <a:r>
              <a:rPr lang="hu-HU" dirty="0" smtClean="0"/>
              <a:t> </a:t>
            </a:r>
            <a:r>
              <a:rPr lang="hu-HU" dirty="0" err="1" smtClean="0"/>
              <a:t>findings</a:t>
            </a:r>
            <a:r>
              <a:rPr lang="hu-HU" dirty="0" smtClean="0"/>
              <a:t> </a:t>
            </a:r>
            <a:r>
              <a:rPr lang="hu-HU" dirty="0" err="1" smtClean="0"/>
              <a:t>into</a:t>
            </a:r>
            <a:r>
              <a:rPr lang="hu-HU" dirty="0" smtClean="0"/>
              <a:t> policy</a:t>
            </a:r>
          </a:p>
          <a:p>
            <a:r>
              <a:rPr lang="hu-HU" dirty="0" err="1" smtClean="0"/>
              <a:t>Measuring</a:t>
            </a:r>
            <a:r>
              <a:rPr lang="hu-HU" dirty="0" smtClean="0"/>
              <a:t> </a:t>
            </a:r>
            <a:r>
              <a:rPr lang="hu-HU" dirty="0" err="1" smtClean="0"/>
              <a:t>unintended</a:t>
            </a:r>
            <a:r>
              <a:rPr lang="hu-HU" dirty="0" smtClean="0"/>
              <a:t> </a:t>
            </a:r>
            <a:r>
              <a:rPr lang="hu-HU" dirty="0" err="1" smtClean="0"/>
              <a:t>consequences</a:t>
            </a:r>
            <a:r>
              <a:rPr lang="hu-HU" dirty="0" smtClean="0"/>
              <a:t> and </a:t>
            </a:r>
            <a:r>
              <a:rPr lang="hu-HU" dirty="0" err="1" smtClean="0"/>
              <a:t>displacement</a:t>
            </a:r>
            <a:r>
              <a:rPr lang="hu-HU" dirty="0" smtClean="0"/>
              <a:t> </a:t>
            </a:r>
            <a:r>
              <a:rPr lang="hu-HU" dirty="0" err="1" smtClean="0"/>
              <a:t>effects</a:t>
            </a:r>
            <a:r>
              <a:rPr lang="hu-HU" dirty="0" smtClean="0"/>
              <a:t> entered center </a:t>
            </a:r>
            <a:r>
              <a:rPr lang="hu-HU" dirty="0" err="1" smtClean="0"/>
              <a:t>stage</a:t>
            </a:r>
            <a:r>
              <a:rPr lang="hu-HU" dirty="0" smtClean="0"/>
              <a:t> </a:t>
            </a:r>
            <a:r>
              <a:rPr lang="hu-HU" dirty="0" err="1" smtClean="0"/>
              <a:t>recently</a:t>
            </a:r>
            <a:endParaRPr lang="hu-HU" dirty="0"/>
          </a:p>
          <a:p>
            <a:r>
              <a:rPr lang="hu-HU" dirty="0" err="1" smtClean="0"/>
              <a:t>High-level</a:t>
            </a:r>
            <a:r>
              <a:rPr lang="hu-HU" dirty="0" smtClean="0"/>
              <a:t>, </a:t>
            </a:r>
            <a:r>
              <a:rPr lang="hu-HU" dirty="0" err="1" smtClean="0"/>
              <a:t>organised</a:t>
            </a:r>
            <a:r>
              <a:rPr lang="hu-HU" dirty="0" smtClean="0"/>
              <a:t> </a:t>
            </a:r>
            <a:r>
              <a:rPr lang="hu-HU" dirty="0" err="1" smtClean="0"/>
              <a:t>corruption</a:t>
            </a:r>
            <a:r>
              <a:rPr lang="hu-HU" dirty="0" smtClean="0"/>
              <a:t> is </a:t>
            </a:r>
            <a:r>
              <a:rPr lang="hu-HU" dirty="0" err="1" smtClean="0"/>
              <a:t>particularly</a:t>
            </a:r>
            <a:r>
              <a:rPr lang="hu-HU" dirty="0" smtClean="0"/>
              <a:t> </a:t>
            </a:r>
            <a:r>
              <a:rPr lang="hu-HU" dirty="0" err="1" smtClean="0"/>
              <a:t>prone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strategic</a:t>
            </a:r>
            <a:r>
              <a:rPr lang="hu-HU" dirty="0" smtClean="0"/>
              <a:t> </a:t>
            </a:r>
            <a:r>
              <a:rPr lang="hu-HU" dirty="0" err="1" smtClean="0"/>
              <a:t>adaptation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569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/>
          <a:p>
            <a:r>
              <a:rPr lang="hu-HU" dirty="0" smtClean="0"/>
              <a:t>Main </a:t>
            </a:r>
            <a:r>
              <a:rPr lang="hu-HU" dirty="0" err="1" smtClean="0"/>
              <a:t>research</a:t>
            </a:r>
            <a:r>
              <a:rPr lang="hu-HU" dirty="0" smtClean="0"/>
              <a:t> </a:t>
            </a:r>
            <a:r>
              <a:rPr lang="hu-HU" dirty="0" err="1" smtClean="0"/>
              <a:t>question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822527"/>
            <a:ext cx="7886700" cy="78815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hu-HU" sz="2550" dirty="0" err="1"/>
              <a:t>Do</a:t>
            </a:r>
            <a:r>
              <a:rPr lang="hu-HU" sz="2550" dirty="0"/>
              <a:t> donor </a:t>
            </a:r>
            <a:r>
              <a:rPr lang="hu-HU" sz="2550" dirty="0" err="1"/>
              <a:t>reforms</a:t>
            </a:r>
            <a:r>
              <a:rPr lang="hu-HU" sz="2550" dirty="0"/>
              <a:t> </a:t>
            </a:r>
            <a:r>
              <a:rPr lang="hu-HU" sz="2550" dirty="0" err="1"/>
              <a:t>aiming</a:t>
            </a:r>
            <a:r>
              <a:rPr lang="hu-HU" sz="2550" dirty="0"/>
              <a:t> </a:t>
            </a:r>
            <a:r>
              <a:rPr lang="hu-HU" sz="2550" dirty="0" err="1"/>
              <a:t>to</a:t>
            </a:r>
            <a:r>
              <a:rPr lang="hu-HU" sz="2550" dirty="0"/>
              <a:t> </a:t>
            </a:r>
            <a:r>
              <a:rPr lang="hu-HU" sz="2550" dirty="0" err="1"/>
              <a:t>open</a:t>
            </a:r>
            <a:r>
              <a:rPr lang="hu-HU" sz="2550" dirty="0"/>
              <a:t> </a:t>
            </a:r>
            <a:r>
              <a:rPr lang="hu-HU" sz="2550" dirty="0" err="1"/>
              <a:t>up</a:t>
            </a:r>
            <a:r>
              <a:rPr lang="hu-HU" sz="2550" dirty="0"/>
              <a:t> </a:t>
            </a:r>
            <a:r>
              <a:rPr lang="hu-HU" sz="2550" dirty="0" err="1"/>
              <a:t>competition</a:t>
            </a:r>
            <a:r>
              <a:rPr lang="hu-HU" sz="2550" dirty="0"/>
              <a:t> </a:t>
            </a:r>
            <a:r>
              <a:rPr lang="hu-HU" sz="2550" dirty="0" err="1"/>
              <a:t>lower</a:t>
            </a:r>
            <a:r>
              <a:rPr lang="hu-HU" sz="2550" dirty="0"/>
              <a:t> </a:t>
            </a:r>
            <a:r>
              <a:rPr lang="hu-HU" sz="2550" dirty="0" err="1"/>
              <a:t>corruptions</a:t>
            </a:r>
            <a:r>
              <a:rPr lang="hu-HU" sz="2550" dirty="0"/>
              <a:t> </a:t>
            </a:r>
            <a:r>
              <a:rPr lang="hu-HU" sz="2550" dirty="0" err="1"/>
              <a:t>risks</a:t>
            </a:r>
            <a:r>
              <a:rPr lang="hu-HU" sz="2550" dirty="0"/>
              <a:t> </a:t>
            </a:r>
            <a:r>
              <a:rPr lang="hu-HU" sz="2550" dirty="0" err="1"/>
              <a:t>or</a:t>
            </a:r>
            <a:r>
              <a:rPr lang="hu-HU" sz="2550" dirty="0"/>
              <a:t> </a:t>
            </a:r>
            <a:r>
              <a:rPr lang="hu-HU" sz="2550" dirty="0" err="1"/>
              <a:t>merely</a:t>
            </a:r>
            <a:r>
              <a:rPr lang="hu-HU" sz="2550" dirty="0"/>
              <a:t> </a:t>
            </a:r>
            <a:r>
              <a:rPr lang="hu-HU" sz="2550" dirty="0" err="1"/>
              <a:t>displace</a:t>
            </a:r>
            <a:r>
              <a:rPr lang="hu-HU" sz="2550" dirty="0"/>
              <a:t> </a:t>
            </a:r>
            <a:r>
              <a:rPr lang="hu-HU" sz="2550" dirty="0" err="1"/>
              <a:t>them</a:t>
            </a:r>
            <a:r>
              <a:rPr lang="hu-HU" sz="2550" dirty="0"/>
              <a:t>?</a:t>
            </a:r>
            <a:endParaRPr lang="en-GB" sz="2550" dirty="0"/>
          </a:p>
        </p:txBody>
      </p:sp>
    </p:spTree>
    <p:extLst>
      <p:ext uri="{BB962C8B-B14F-4D97-AF65-F5344CB8AC3E}">
        <p14:creationId xmlns:p14="http://schemas.microsoft.com/office/powerpoint/2010/main" val="267975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C</a:t>
            </a:r>
            <a:r>
              <a:rPr lang="hu-HU" dirty="0" err="1" smtClean="0"/>
              <a:t>orruption</a:t>
            </a:r>
            <a:r>
              <a:rPr lang="hu-HU" dirty="0" smtClean="0"/>
              <a:t> </a:t>
            </a:r>
            <a:r>
              <a:rPr lang="hu-HU" dirty="0" err="1" smtClean="0"/>
              <a:t>definition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b="1" dirty="0" err="1"/>
              <a:t>In</a:t>
            </a:r>
            <a:r>
              <a:rPr lang="hu-HU" b="1" dirty="0"/>
              <a:t> </a:t>
            </a:r>
            <a:r>
              <a:rPr lang="hu-HU" b="1" dirty="0" err="1"/>
              <a:t>public</a:t>
            </a:r>
            <a:r>
              <a:rPr lang="hu-HU" b="1" dirty="0"/>
              <a:t> </a:t>
            </a:r>
            <a:r>
              <a:rPr lang="hu-HU" b="1" dirty="0" err="1"/>
              <a:t>procurement</a:t>
            </a:r>
            <a:r>
              <a:rPr lang="hu-HU" b="1" dirty="0"/>
              <a:t>, t</a:t>
            </a:r>
            <a:r>
              <a:rPr lang="en-GB" b="1" dirty="0"/>
              <a:t>he aim of corruption is to steer the contract to the </a:t>
            </a:r>
            <a:r>
              <a:rPr lang="en-GB" b="1" dirty="0" err="1"/>
              <a:t>favored</a:t>
            </a:r>
            <a:r>
              <a:rPr lang="en-GB" b="1" dirty="0"/>
              <a:t> bidder without detection. </a:t>
            </a:r>
            <a:r>
              <a:rPr lang="en-GB" dirty="0"/>
              <a:t>This is</a:t>
            </a:r>
            <a:r>
              <a:rPr lang="hu-HU" dirty="0"/>
              <a:t> </a:t>
            </a:r>
            <a:r>
              <a:rPr lang="en-GB" dirty="0"/>
              <a:t>done in a number of ways, including:</a:t>
            </a:r>
          </a:p>
          <a:p>
            <a:pPr lvl="1"/>
            <a:r>
              <a:rPr lang="en-GB" b="1" i="1" dirty="0"/>
              <a:t>Avoiding competition </a:t>
            </a:r>
            <a:r>
              <a:rPr lang="en-GB" dirty="0"/>
              <a:t>through, </a:t>
            </a:r>
            <a:r>
              <a:rPr lang="en-GB" i="1" dirty="0"/>
              <a:t>e.g</a:t>
            </a:r>
            <a:r>
              <a:rPr lang="en-GB" dirty="0"/>
              <a:t>., unjustified sole sourcing or direct </a:t>
            </a:r>
            <a:r>
              <a:rPr lang="en-GB" dirty="0" smtClean="0"/>
              <a:t>contract </a:t>
            </a:r>
            <a:r>
              <a:rPr lang="en-GB" dirty="0"/>
              <a:t>awards.</a:t>
            </a:r>
          </a:p>
          <a:p>
            <a:pPr lvl="1"/>
            <a:r>
              <a:rPr lang="en-GB" b="1" i="1" dirty="0" err="1"/>
              <a:t>Favoring</a:t>
            </a:r>
            <a:r>
              <a:rPr lang="en-GB" b="1" i="1" dirty="0"/>
              <a:t> a certain bidder </a:t>
            </a:r>
            <a:r>
              <a:rPr lang="en-GB" dirty="0"/>
              <a:t>by tailoring specifications, sharing inside information, </a:t>
            </a:r>
            <a:r>
              <a:rPr lang="en-GB" i="1" dirty="0"/>
              <a:t>etc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hu-HU" sz="2400" dirty="0"/>
          </a:p>
          <a:p>
            <a:pPr marL="0" indent="0">
              <a:buNone/>
            </a:pPr>
            <a:r>
              <a:rPr lang="hu-HU" sz="1900" b="0" i="1" dirty="0" err="1"/>
              <a:t>See</a:t>
            </a:r>
            <a:r>
              <a:rPr lang="hu-HU" sz="1900" b="0" i="1" dirty="0"/>
              <a:t>: </a:t>
            </a:r>
            <a:r>
              <a:rPr lang="hu-HU" sz="1900" b="0" i="1" kern="1200" dirty="0">
                <a:latin typeface="Arial" charset="0"/>
              </a:rPr>
              <a:t>World Bank </a:t>
            </a:r>
            <a:r>
              <a:rPr lang="hu-HU" sz="1900" b="0" i="1" kern="1200" dirty="0" err="1">
                <a:latin typeface="Arial" charset="0"/>
              </a:rPr>
              <a:t>Integrity</a:t>
            </a:r>
            <a:r>
              <a:rPr lang="hu-HU" sz="1900" b="0" i="1" kern="1200" dirty="0">
                <a:latin typeface="Arial" charset="0"/>
              </a:rPr>
              <a:t> </a:t>
            </a:r>
            <a:r>
              <a:rPr lang="hu-HU" sz="1900" b="0" i="1" kern="1200" dirty="0" err="1">
                <a:latin typeface="Arial" charset="0"/>
              </a:rPr>
              <a:t>Presidency</a:t>
            </a:r>
            <a:r>
              <a:rPr lang="hu-HU" sz="1900" b="0" i="1" kern="1200" dirty="0">
                <a:latin typeface="Arial" charset="0"/>
              </a:rPr>
              <a:t> (2009) </a:t>
            </a:r>
            <a:r>
              <a:rPr lang="hu-HU" sz="1900" b="0" i="1" kern="1200" dirty="0" err="1">
                <a:latin typeface="Arial" charset="0"/>
              </a:rPr>
              <a:t>Fraud</a:t>
            </a:r>
            <a:r>
              <a:rPr lang="hu-HU" sz="1900" b="0" i="1" kern="1200" dirty="0">
                <a:latin typeface="Arial" charset="0"/>
              </a:rPr>
              <a:t> and </a:t>
            </a:r>
            <a:r>
              <a:rPr lang="hu-HU" sz="1900" b="0" i="1" kern="1200" dirty="0" err="1">
                <a:latin typeface="Arial" charset="0"/>
              </a:rPr>
              <a:t>Corruption</a:t>
            </a:r>
            <a:r>
              <a:rPr lang="hu-HU" sz="1900" b="0" i="1" kern="1200" dirty="0">
                <a:latin typeface="Arial" charset="0"/>
              </a:rPr>
              <a:t>. </a:t>
            </a:r>
            <a:r>
              <a:rPr lang="hu-HU" sz="1900" b="0" i="1" kern="1200" dirty="0" err="1">
                <a:latin typeface="Arial" charset="0"/>
              </a:rPr>
              <a:t>Awareness</a:t>
            </a:r>
            <a:r>
              <a:rPr lang="hu-HU" sz="1900" b="0" i="1" kern="1200" dirty="0">
                <a:latin typeface="Arial" charset="0"/>
              </a:rPr>
              <a:t> </a:t>
            </a:r>
            <a:r>
              <a:rPr lang="hu-HU" sz="1900" b="0" i="1" kern="1200" dirty="0" err="1">
                <a:latin typeface="Arial" charset="0"/>
              </a:rPr>
              <a:t>Handbook</a:t>
            </a:r>
            <a:r>
              <a:rPr lang="hu-HU" sz="1900" b="0" i="1" kern="1200" dirty="0">
                <a:latin typeface="Arial" charset="0"/>
              </a:rPr>
              <a:t>, World Bank, Washington DC</a:t>
            </a:r>
            <a:r>
              <a:rPr lang="en-GB" sz="1900" b="0" i="1" kern="1200" dirty="0">
                <a:latin typeface="Arial" charset="0"/>
              </a:rPr>
              <a:t>.</a:t>
            </a:r>
            <a:r>
              <a:rPr lang="hu-HU" sz="1900" b="0" i="1" kern="1200" dirty="0">
                <a:latin typeface="Arial" charset="0"/>
              </a:rPr>
              <a:t> pp. 7</a:t>
            </a:r>
            <a:r>
              <a:rPr lang="hu-HU" sz="1900" b="0" i="1" kern="1200" dirty="0" smtClean="0">
                <a:latin typeface="Arial" charset="0"/>
              </a:rPr>
              <a:t>.</a:t>
            </a:r>
          </a:p>
          <a:p>
            <a:pPr marL="0" indent="0">
              <a:buNone/>
            </a:pPr>
            <a:endParaRPr lang="hu-HU" sz="2000" dirty="0" smtClean="0">
              <a:sym typeface="Wingdings" panose="05000000000000000000" pitchFamily="2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D09138-5F32-4EC8-AF5B-92EF935E8425}" type="datetime1">
              <a:rPr lang="hu-HU" smtClean="0"/>
              <a:pPr>
                <a:defRPr/>
              </a:pPr>
              <a:t>2018.08.28.</a:t>
            </a:fld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1E0D3-1961-4C49-A27D-D45484A9B146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198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Hypotheses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b="1" dirty="0"/>
              <a:t>H1: Increased donor oversight and wider access to aid-funded public procurement decrease corruption risks associated with lack of competition.</a:t>
            </a:r>
            <a:endParaRPr lang="hu-HU" b="1" dirty="0" smtClean="0"/>
          </a:p>
          <a:p>
            <a:pPr marL="0" indent="0">
              <a:buNone/>
            </a:pPr>
            <a:r>
              <a:rPr lang="en-GB" b="1" dirty="0"/>
              <a:t> 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H2: Increased donor oversight and wider access to aid-funded public procurement displace corruption risks to less competitive procedure types and higher risk contract signature.</a:t>
            </a:r>
          </a:p>
          <a:p>
            <a:pPr marL="0" indent="0">
              <a:buNone/>
            </a:pPr>
            <a:r>
              <a:rPr lang="en-GB" b="1" dirty="0"/>
              <a:t> </a:t>
            </a:r>
          </a:p>
          <a:p>
            <a:pPr marL="0" indent="0">
              <a:buNone/>
            </a:pPr>
            <a:r>
              <a:rPr lang="en-GB" b="1" dirty="0"/>
              <a:t>H3: Increased donor oversight and wider access to aid-funded public procurement increase corruption risks in already risky non-competitive procedure types.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H4: Increased donor oversight and wider access to aid-funded public procurement expand participation of less connected (foreign) bidders at the expense of more connected (domestic) bidders.</a:t>
            </a:r>
          </a:p>
          <a:p>
            <a:pPr marL="0" indent="0">
              <a:buNone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26883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075" y="260649"/>
            <a:ext cx="8229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Data, </a:t>
            </a:r>
            <a:r>
              <a:rPr lang="hu-HU" dirty="0" err="1" smtClean="0"/>
              <a:t>intervention</a:t>
            </a:r>
            <a:r>
              <a:rPr lang="hu-HU" dirty="0" smtClean="0"/>
              <a:t> and </a:t>
            </a:r>
            <a:r>
              <a:rPr lang="hu-HU" dirty="0" err="1" smtClean="0"/>
              <a:t>causal</a:t>
            </a:r>
            <a:r>
              <a:rPr lang="hu-HU" dirty="0" smtClean="0"/>
              <a:t> </a:t>
            </a:r>
            <a:r>
              <a:rPr lang="hu-HU" dirty="0" err="1" smtClean="0"/>
              <a:t>identification</a:t>
            </a:r>
            <a:endParaRPr lang="en-GB" dirty="0"/>
          </a:p>
        </p:txBody>
      </p:sp>
      <p:graphicFrame>
        <p:nvGraphicFramePr>
          <p:cNvPr id="7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5561200"/>
              </p:ext>
            </p:extLst>
          </p:nvPr>
        </p:nvGraphicFramePr>
        <p:xfrm>
          <a:off x="1331640" y="5426608"/>
          <a:ext cx="5819243" cy="1314922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625573"/>
                <a:gridCol w="514883"/>
                <a:gridCol w="514883"/>
                <a:gridCol w="514883"/>
                <a:gridCol w="514883"/>
                <a:gridCol w="514883"/>
                <a:gridCol w="514883"/>
                <a:gridCol w="514883"/>
                <a:gridCol w="514883"/>
                <a:gridCol w="514883"/>
                <a:gridCol w="559723"/>
              </a:tblGrid>
              <a:tr h="27064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i="0" dirty="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2000</a:t>
                      </a:r>
                      <a:endParaRPr lang="en-GB" sz="1100" b="1" i="0" dirty="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2001</a:t>
                      </a:r>
                      <a:endParaRPr lang="en-GB" sz="1100" b="1" i="0" dirty="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2002</a:t>
                      </a:r>
                      <a:endParaRPr lang="en-GB" sz="1100" b="1" i="0" dirty="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2003</a:t>
                      </a:r>
                      <a:endParaRPr lang="en-GB" sz="1100" b="1" i="0" dirty="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2004</a:t>
                      </a:r>
                      <a:endParaRPr lang="en-GB" sz="1100" b="1" i="0" dirty="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2005</a:t>
                      </a:r>
                      <a:endParaRPr lang="en-GB" sz="1100" b="1" i="0" dirty="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2006</a:t>
                      </a:r>
                      <a:endParaRPr lang="en-GB" sz="1100" b="1" i="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2007</a:t>
                      </a:r>
                      <a:endParaRPr lang="en-GB" sz="1100" b="1" i="0" dirty="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2008</a:t>
                      </a:r>
                      <a:endParaRPr lang="en-GB" sz="1100" b="1" i="0" dirty="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Total</a:t>
                      </a:r>
                      <a:endParaRPr lang="en-GB" sz="1100" b="1" i="0" dirty="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38576" marR="38576" marT="0" marB="0" anchor="ctr"/>
                </a:tc>
              </a:tr>
              <a:tr h="3480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Control</a:t>
                      </a:r>
                      <a:endParaRPr lang="en-GB" sz="1100" b="1" i="1" dirty="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1,307</a:t>
                      </a:r>
                      <a:endParaRPr lang="en-GB" sz="1100" i="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2,434</a:t>
                      </a:r>
                      <a:endParaRPr lang="en-GB" sz="1100" i="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3,572</a:t>
                      </a:r>
                      <a:endParaRPr lang="en-GB" sz="1100" i="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4,062</a:t>
                      </a:r>
                      <a:endParaRPr lang="en-GB" sz="1100" i="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4,060</a:t>
                      </a:r>
                      <a:endParaRPr lang="en-GB" sz="1100" i="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3,432</a:t>
                      </a:r>
                      <a:endParaRPr lang="en-GB" sz="1100" i="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2,160</a:t>
                      </a:r>
                      <a:endParaRPr lang="en-GB" sz="1100" i="0" dirty="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1,505</a:t>
                      </a:r>
                      <a:endParaRPr lang="en-GB" sz="1100" i="0" dirty="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690</a:t>
                      </a:r>
                      <a:endParaRPr lang="en-GB" sz="1100" i="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23,222</a:t>
                      </a:r>
                      <a:endParaRPr lang="en-GB" sz="1100" i="0" dirty="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38576" marR="38576" marT="0" marB="0" anchor="ctr"/>
                </a:tc>
              </a:tr>
              <a:tr h="3480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Treated</a:t>
                      </a:r>
                      <a:endParaRPr lang="en-GB" sz="1100" b="1" i="1" dirty="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</a:t>
                      </a:r>
                      <a:endParaRPr lang="en-GB" sz="1100" i="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</a:t>
                      </a:r>
                      <a:endParaRPr lang="en-GB" sz="1100" i="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</a:t>
                      </a:r>
                      <a:endParaRPr lang="en-GB" sz="1100" i="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</a:t>
                      </a:r>
                      <a:endParaRPr lang="en-GB" sz="1100" i="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319</a:t>
                      </a:r>
                      <a:endParaRPr lang="en-GB" sz="1100" i="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1,133</a:t>
                      </a:r>
                      <a:endParaRPr lang="en-GB" sz="1100" i="0" dirty="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1,496</a:t>
                      </a:r>
                      <a:endParaRPr lang="en-GB" sz="1100" i="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1,601</a:t>
                      </a:r>
                      <a:endParaRPr lang="en-GB" sz="1100" i="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1,047</a:t>
                      </a:r>
                      <a:endParaRPr lang="en-GB" sz="1100" i="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5,596</a:t>
                      </a:r>
                      <a:endParaRPr lang="en-GB" sz="1100" i="0" dirty="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38576" marR="38576" marT="0" marB="0" anchor="ctr"/>
                </a:tc>
              </a:tr>
              <a:tr h="3480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Total</a:t>
                      </a:r>
                      <a:endParaRPr lang="en-GB" sz="1100" b="1" i="1" dirty="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1,307</a:t>
                      </a:r>
                      <a:endParaRPr lang="en-GB" sz="1100" i="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2,434</a:t>
                      </a:r>
                      <a:endParaRPr lang="en-GB" sz="1100" i="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3,572</a:t>
                      </a:r>
                      <a:endParaRPr lang="en-GB" sz="1100" i="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4,062</a:t>
                      </a:r>
                      <a:endParaRPr lang="en-GB" sz="1100" i="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4,379</a:t>
                      </a:r>
                      <a:endParaRPr lang="en-GB" sz="1100" i="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4,565</a:t>
                      </a:r>
                      <a:endParaRPr lang="en-GB" sz="1100" i="0" dirty="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3,656</a:t>
                      </a:r>
                      <a:endParaRPr lang="en-GB" sz="1100" i="0" dirty="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3,106</a:t>
                      </a:r>
                      <a:endParaRPr lang="en-GB" sz="1100" i="0" dirty="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1,737</a:t>
                      </a:r>
                      <a:endParaRPr lang="en-GB" sz="1100" i="0" dirty="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28,818</a:t>
                      </a:r>
                      <a:endParaRPr lang="en-GB" sz="1100" i="0" dirty="0">
                        <a:effectLst/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38576" marR="38576" marT="0" marB="0" anchor="ctr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591823" y="4094514"/>
            <a:ext cx="383442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b="1" dirty="0">
                <a:latin typeface="Helvetica"/>
                <a:cs typeface="Helvetica"/>
              </a:rPr>
              <a:t>Number of contracts awarded in the treated and control groups</a:t>
            </a:r>
            <a:endParaRPr lang="en-GB" sz="900" b="1" i="1" dirty="0">
              <a:latin typeface="Helvetica"/>
              <a:cs typeface="Helvetic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9668" y="1623332"/>
            <a:ext cx="832879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/>
              <a:t>Data: </a:t>
            </a:r>
            <a:r>
              <a:rPr lang="hu-HU" dirty="0" smtClean="0"/>
              <a:t>Project </a:t>
            </a:r>
            <a:r>
              <a:rPr lang="hu-HU" dirty="0" err="1" smtClean="0"/>
              <a:t>finance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governments</a:t>
            </a:r>
            <a:r>
              <a:rPr lang="hu-HU" dirty="0" smtClean="0"/>
              <a:t> (no </a:t>
            </a:r>
            <a:r>
              <a:rPr lang="hu-HU" dirty="0" err="1" smtClean="0"/>
              <a:t>budget</a:t>
            </a:r>
            <a:r>
              <a:rPr lang="hu-HU" dirty="0" smtClean="0"/>
              <a:t> </a:t>
            </a:r>
            <a:r>
              <a:rPr lang="hu-HU" dirty="0" err="1" smtClean="0"/>
              <a:t>support</a:t>
            </a:r>
            <a:r>
              <a:rPr lang="hu-HU" dirty="0" smtClean="0"/>
              <a:t>, </a:t>
            </a:r>
            <a:r>
              <a:rPr lang="hu-HU" dirty="0" err="1" smtClean="0"/>
              <a:t>no</a:t>
            </a:r>
            <a:r>
              <a:rPr lang="hu-HU" dirty="0" smtClean="0"/>
              <a:t> </a:t>
            </a:r>
            <a:r>
              <a:rPr lang="hu-HU" dirty="0" err="1" smtClean="0"/>
              <a:t>grants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NGOs</a:t>
            </a:r>
            <a:r>
              <a:rPr lang="hu-HU" dirty="0" smtClean="0"/>
              <a:t>/</a:t>
            </a:r>
            <a:r>
              <a:rPr lang="hu-HU" dirty="0" err="1" smtClean="0"/>
              <a:t>private</a:t>
            </a:r>
            <a:r>
              <a:rPr lang="hu-HU" dirty="0" smtClean="0"/>
              <a:t> </a:t>
            </a:r>
            <a:r>
              <a:rPr lang="hu-HU" dirty="0" err="1" smtClean="0"/>
              <a:t>sector</a:t>
            </a:r>
            <a:r>
              <a:rPr lang="hu-HU" dirty="0" smtClean="0"/>
              <a:t>), World Bank prior </a:t>
            </a:r>
            <a:r>
              <a:rPr lang="hu-HU" dirty="0" err="1" smtClean="0"/>
              <a:t>reviewed</a:t>
            </a:r>
            <a:r>
              <a:rPr lang="hu-HU" dirty="0" smtClean="0"/>
              <a:t> </a:t>
            </a:r>
            <a:r>
              <a:rPr lang="hu-HU" dirty="0" err="1" smtClean="0"/>
              <a:t>tenders</a:t>
            </a:r>
            <a:r>
              <a:rPr lang="hu-HU" dirty="0" smtClean="0"/>
              <a:t>, </a:t>
            </a:r>
            <a:r>
              <a:rPr lang="hu-HU" dirty="0" err="1" smtClean="0"/>
              <a:t>goods</a:t>
            </a:r>
            <a:r>
              <a:rPr lang="hu-HU" dirty="0" smtClean="0"/>
              <a:t> &amp; </a:t>
            </a:r>
            <a:r>
              <a:rPr lang="hu-HU" dirty="0" err="1" smtClean="0"/>
              <a:t>works</a:t>
            </a:r>
            <a:r>
              <a:rPr lang="hu-HU" dirty="0" smtClean="0"/>
              <a:t>, 2000-2008, </a:t>
            </a:r>
            <a:r>
              <a:rPr lang="hu-HU" dirty="0" err="1" smtClean="0"/>
              <a:t>contracts</a:t>
            </a:r>
            <a:r>
              <a:rPr lang="hu-HU" dirty="0" smtClean="0"/>
              <a:t> </a:t>
            </a:r>
            <a:r>
              <a:rPr lang="hu-HU" dirty="0" err="1" smtClean="0"/>
              <a:t>above</a:t>
            </a:r>
            <a:r>
              <a:rPr lang="hu-HU" dirty="0" smtClean="0"/>
              <a:t> 25K USD</a:t>
            </a:r>
          </a:p>
          <a:p>
            <a:endParaRPr lang="hu-HU" b="1" dirty="0" smtClean="0"/>
          </a:p>
          <a:p>
            <a:r>
              <a:rPr lang="hu-HU" b="1" dirty="0" err="1" smtClean="0"/>
              <a:t>Intervention</a:t>
            </a:r>
            <a:r>
              <a:rPr lang="hu-HU" b="1" dirty="0" smtClean="0"/>
              <a:t>: </a:t>
            </a:r>
            <a:r>
              <a:rPr lang="en-US" dirty="0" smtClean="0"/>
              <a:t>World </a:t>
            </a:r>
            <a:r>
              <a:rPr lang="en-US" dirty="0"/>
              <a:t>Bank </a:t>
            </a:r>
            <a:r>
              <a:rPr lang="hu-HU" dirty="0" err="1"/>
              <a:t>changes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public</a:t>
            </a:r>
            <a:r>
              <a:rPr lang="hu-HU" dirty="0"/>
              <a:t> </a:t>
            </a:r>
            <a:r>
              <a:rPr lang="hu-HU" dirty="0" err="1"/>
              <a:t>procurement</a:t>
            </a:r>
            <a:r>
              <a:rPr lang="hu-HU" dirty="0"/>
              <a:t> </a:t>
            </a:r>
            <a:r>
              <a:rPr lang="hu-HU" dirty="0" err="1"/>
              <a:t>rules</a:t>
            </a:r>
            <a:r>
              <a:rPr lang="hu-HU" dirty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Goods</a:t>
            </a:r>
            <a:r>
              <a:rPr lang="hu-HU" dirty="0" smtClean="0"/>
              <a:t> </a:t>
            </a:r>
            <a:r>
              <a:rPr lang="hu-HU" dirty="0"/>
              <a:t>and Works </a:t>
            </a:r>
            <a:r>
              <a:rPr lang="en-US" dirty="0"/>
              <a:t>in</a:t>
            </a:r>
            <a:r>
              <a:rPr lang="hu-HU" dirty="0"/>
              <a:t> November</a:t>
            </a:r>
            <a:r>
              <a:rPr lang="en-US" dirty="0"/>
              <a:t> 2003</a:t>
            </a:r>
            <a:endParaRPr lang="hu-HU" dirty="0"/>
          </a:p>
          <a:p>
            <a:pPr>
              <a:buFontTx/>
              <a:buChar char="-"/>
            </a:pPr>
            <a:r>
              <a:rPr lang="en-US" dirty="0"/>
              <a:t>Same rules, different contexts</a:t>
            </a:r>
          </a:p>
          <a:p>
            <a:pPr>
              <a:buFontTx/>
              <a:buChar char="-"/>
            </a:pPr>
            <a:r>
              <a:rPr lang="en-US" dirty="0"/>
              <a:t>Most significant </a:t>
            </a:r>
            <a:r>
              <a:rPr lang="en-US" dirty="0" smtClean="0"/>
              <a:t>changes:</a:t>
            </a:r>
            <a:endParaRPr lang="en-US" dirty="0"/>
          </a:p>
          <a:p>
            <a:pPr lvl="1">
              <a:buFontTx/>
              <a:buChar char="-"/>
            </a:pPr>
            <a:r>
              <a:rPr lang="en-US" dirty="0"/>
              <a:t>Donor oversight: e.g. intro of procurement plans, extension of audits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en-US" dirty="0" smtClean="0"/>
              <a:t>bidder</a:t>
            </a:r>
            <a:r>
              <a:rPr lang="hu-HU" dirty="0" smtClean="0"/>
              <a:t>s</a:t>
            </a:r>
            <a:r>
              <a:rPr lang="en-US" dirty="0" smtClean="0"/>
              <a:t> </a:t>
            </a:r>
            <a:r>
              <a:rPr lang="en-US" dirty="0"/>
              <a:t>(not just winners</a:t>
            </a:r>
            <a:r>
              <a:rPr lang="en-US" dirty="0" smtClean="0"/>
              <a:t>)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buFontTx/>
              <a:buChar char="-"/>
            </a:pPr>
            <a:r>
              <a:rPr lang="en-US" dirty="0"/>
              <a:t>Tender advertisement: wider use of electronic advertisement</a:t>
            </a:r>
          </a:p>
          <a:p>
            <a:pPr lvl="1">
              <a:buFontTx/>
              <a:buChar char="-"/>
            </a:pPr>
            <a:r>
              <a:rPr lang="en-US" dirty="0" smtClean="0"/>
              <a:t>E-procurement</a:t>
            </a:r>
            <a:endParaRPr lang="en-US" dirty="0"/>
          </a:p>
          <a:p>
            <a:pPr marL="17860" indent="-17860">
              <a:buFontTx/>
              <a:buChar char="-"/>
            </a:pPr>
            <a:r>
              <a:rPr lang="en-US" dirty="0" smtClean="0"/>
              <a:t>Project-level</a:t>
            </a:r>
            <a:r>
              <a:rPr lang="hu-HU" dirty="0" smtClean="0"/>
              <a:t> </a:t>
            </a:r>
            <a:r>
              <a:rPr lang="hu-HU" dirty="0" err="1"/>
              <a:t>rule</a:t>
            </a:r>
            <a:r>
              <a:rPr lang="hu-HU" dirty="0"/>
              <a:t> </a:t>
            </a:r>
            <a:r>
              <a:rPr lang="hu-HU" dirty="0" err="1"/>
              <a:t>implementation</a:t>
            </a:r>
            <a:r>
              <a:rPr lang="hu-HU" dirty="0"/>
              <a:t> </a:t>
            </a:r>
            <a:r>
              <a:rPr lang="hu-HU" dirty="0">
                <a:sym typeface="Wingdings" panose="05000000000000000000" pitchFamily="2" charset="2"/>
              </a:rPr>
              <a:t> </a:t>
            </a:r>
            <a:r>
              <a:rPr lang="hu-HU" b="1" dirty="0" err="1">
                <a:sym typeface="Wingdings" panose="05000000000000000000" pitchFamily="2" charset="2"/>
              </a:rPr>
              <a:t>tight</a:t>
            </a:r>
            <a:r>
              <a:rPr lang="hu-HU" b="1" dirty="0">
                <a:sym typeface="Wingdings" panose="05000000000000000000" pitchFamily="2" charset="2"/>
              </a:rPr>
              <a:t> </a:t>
            </a:r>
            <a:r>
              <a:rPr lang="hu-HU" b="1" dirty="0" err="1">
                <a:sym typeface="Wingdings" panose="05000000000000000000" pitchFamily="2" charset="2"/>
              </a:rPr>
              <a:t>contract</a:t>
            </a:r>
            <a:r>
              <a:rPr lang="hu-HU" b="1" dirty="0">
                <a:sym typeface="Wingdings" panose="05000000000000000000" pitchFamily="2" charset="2"/>
              </a:rPr>
              <a:t> </a:t>
            </a:r>
            <a:r>
              <a:rPr lang="hu-HU" b="1" dirty="0" err="1">
                <a:sym typeface="Wingdings" panose="05000000000000000000" pitchFamily="2" charset="2"/>
              </a:rPr>
              <a:t>level</a:t>
            </a:r>
            <a:r>
              <a:rPr lang="hu-HU" b="1" dirty="0">
                <a:sym typeface="Wingdings" panose="05000000000000000000" pitchFamily="2" charset="2"/>
              </a:rPr>
              <a:t> </a:t>
            </a:r>
            <a:r>
              <a:rPr lang="hu-HU" b="1" dirty="0" err="1">
                <a:sym typeface="Wingdings" panose="05000000000000000000" pitchFamily="2" charset="2"/>
              </a:rPr>
              <a:t>matching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154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263" y="404664"/>
            <a:ext cx="2612308" cy="776979"/>
          </a:xfrm>
        </p:spPr>
        <p:txBody>
          <a:bodyPr/>
          <a:lstStyle/>
          <a:p>
            <a:r>
              <a:rPr lang="hu-HU" dirty="0" err="1" smtClean="0"/>
              <a:t>Indicators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873" y="2029747"/>
            <a:ext cx="3154311" cy="32150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 err="1" smtClean="0"/>
              <a:t>Different</a:t>
            </a:r>
            <a:r>
              <a:rPr lang="hu-HU" dirty="0" smtClean="0"/>
              <a:t> </a:t>
            </a:r>
            <a:r>
              <a:rPr lang="hu-HU" dirty="0" err="1" smtClean="0"/>
              <a:t>phases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procurement</a:t>
            </a:r>
            <a:r>
              <a:rPr lang="hu-HU" dirty="0" smtClean="0"/>
              <a:t> </a:t>
            </a:r>
            <a:r>
              <a:rPr lang="hu-HU" dirty="0" err="1" smtClean="0"/>
              <a:t>process</a:t>
            </a:r>
            <a:r>
              <a:rPr lang="hu-HU" dirty="0" smtClean="0"/>
              <a:t> </a:t>
            </a:r>
            <a:r>
              <a:rPr lang="hu-HU" dirty="0" err="1" smtClean="0"/>
              <a:t>allow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different</a:t>
            </a:r>
            <a:r>
              <a:rPr lang="hu-HU" dirty="0" smtClean="0"/>
              <a:t> </a:t>
            </a:r>
            <a:r>
              <a:rPr lang="hu-HU" dirty="0" err="1" smtClean="0"/>
              <a:t>ways</a:t>
            </a:r>
            <a:r>
              <a:rPr lang="hu-HU" dirty="0" smtClean="0"/>
              <a:t> of </a:t>
            </a:r>
            <a:r>
              <a:rPr lang="hu-HU" dirty="0" err="1" smtClean="0"/>
              <a:t>stealing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aid</a:t>
            </a:r>
            <a:r>
              <a:rPr lang="hu-HU" dirty="0" smtClean="0"/>
              <a:t> </a:t>
            </a:r>
            <a:r>
              <a:rPr lang="hu-HU" dirty="0" err="1" smtClean="0"/>
              <a:t>contracts</a:t>
            </a:r>
            <a:endParaRPr lang="hu-HU" dirty="0" smtClean="0"/>
          </a:p>
          <a:p>
            <a:endParaRPr lang="hu-HU" dirty="0" smtClean="0"/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793272"/>
              </p:ext>
            </p:extLst>
          </p:nvPr>
        </p:nvGraphicFramePr>
        <p:xfrm>
          <a:off x="3462184" y="1181644"/>
          <a:ext cx="5508524" cy="483964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840658"/>
                <a:gridCol w="1227761"/>
                <a:gridCol w="3440105"/>
              </a:tblGrid>
              <a:tr h="4346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Tendering phase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32" marR="435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Indicator name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32" marR="435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Indicator definition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32" marR="43532" marT="0" marB="0"/>
                </a:tc>
              </a:tr>
              <a:tr h="10145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Bidding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32" marR="435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Non-competitive procedure type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32" marR="435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1=non-open procedure types (e.g. single source)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0=open procedure types (e.g. international competitive bidding)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32" marR="43532" marT="0" marB="0"/>
                </a:tc>
              </a:tr>
              <a:tr h="632365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Contract award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32" marR="4353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Single bid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32" marR="435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1=1 bidder per contract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0=2 or more bidders per contract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32" marR="43532" marT="0" marB="0"/>
                </a:tc>
              </a:tr>
              <a:tr h="43469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Bidder number (trimmed)*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32" marR="435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Bidder number (50+ bidders set at 50)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32" marR="43532" marT="0" marB="0"/>
                </a:tc>
              </a:tr>
              <a:tr h="54993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Repeat winner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32" marR="435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1=supplier won at least 2 contracts in 1998-2014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0=supplier won only 1 contract in 1998-2014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32" marR="43532" marT="0" marB="0"/>
                </a:tc>
              </a:tr>
              <a:tr h="50868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Foreign supplier*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32" marR="435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1=supplier is registered in a foreign country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0=supplier is registered in the country of buyer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32" marR="43532" marT="0" marB="0"/>
                </a:tc>
              </a:tr>
              <a:tr h="12647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Contract signature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32" marR="435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Risky signature period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32" marR="435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1=Time between award date and contract signature date is shorter than 14 days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0=Time between award date and contract signature date is longer than 14 days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32" marR="4353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33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Results</a:t>
            </a:r>
            <a:r>
              <a:rPr lang="hu-HU" dirty="0" smtClean="0"/>
              <a:t>: </a:t>
            </a:r>
            <a:r>
              <a:rPr lang="hu-HU" dirty="0" err="1" smtClean="0"/>
              <a:t>full</a:t>
            </a:r>
            <a:r>
              <a:rPr lang="hu-HU" dirty="0" smtClean="0"/>
              <a:t> </a:t>
            </a:r>
            <a:r>
              <a:rPr lang="hu-HU" dirty="0" err="1" smtClean="0"/>
              <a:t>sample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466" y="1331640"/>
            <a:ext cx="8018546" cy="40710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3568" y="2564904"/>
            <a:ext cx="8064896" cy="21602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58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Results</a:t>
            </a:r>
            <a:r>
              <a:rPr lang="hu-HU" dirty="0" smtClean="0"/>
              <a:t>: </a:t>
            </a:r>
            <a:r>
              <a:rPr lang="hu-HU" dirty="0" err="1" smtClean="0"/>
              <a:t>competitive</a:t>
            </a:r>
            <a:r>
              <a:rPr lang="hu-HU" dirty="0" smtClean="0"/>
              <a:t> </a:t>
            </a:r>
            <a:r>
              <a:rPr lang="hu-HU" dirty="0" err="1" smtClean="0"/>
              <a:t>procedures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666" y="1484784"/>
            <a:ext cx="7390668" cy="416487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76666" y="2780928"/>
            <a:ext cx="7223726" cy="21602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21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hu-HU" dirty="0" err="1" smtClean="0"/>
              <a:t>Results</a:t>
            </a:r>
            <a:r>
              <a:rPr lang="hu-HU" dirty="0" smtClean="0"/>
              <a:t>: </a:t>
            </a:r>
            <a:r>
              <a:rPr lang="hu-HU" dirty="0" err="1" smtClean="0"/>
              <a:t>non-competitive</a:t>
            </a:r>
            <a:r>
              <a:rPr lang="hu-HU" dirty="0" smtClean="0"/>
              <a:t> </a:t>
            </a:r>
            <a:r>
              <a:rPr lang="hu-HU" dirty="0" err="1" smtClean="0"/>
              <a:t>procedures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331641"/>
            <a:ext cx="7938558" cy="44736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9552" y="2708920"/>
            <a:ext cx="8064896" cy="21602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68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739" y="404664"/>
            <a:ext cx="7886700" cy="491702"/>
          </a:xfrm>
        </p:spPr>
        <p:txBody>
          <a:bodyPr>
            <a:normAutofit fontScale="90000"/>
          </a:bodyPr>
          <a:lstStyle/>
          <a:p>
            <a:r>
              <a:rPr lang="hu-HU" dirty="0" err="1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96752"/>
            <a:ext cx="7886700" cy="4824536"/>
          </a:xfrm>
        </p:spPr>
        <p:txBody>
          <a:bodyPr>
            <a:normAutofit fontScale="62500" lnSpcReduction="20000"/>
          </a:bodyPr>
          <a:lstStyle/>
          <a:p>
            <a:r>
              <a:rPr lang="hu-HU" dirty="0" smtClean="0"/>
              <a:t> </a:t>
            </a:r>
            <a:r>
              <a:rPr lang="hu-HU" dirty="0" err="1" smtClean="0"/>
              <a:t>Sizeable</a:t>
            </a:r>
            <a:r>
              <a:rPr lang="hu-HU" dirty="0" smtClean="0"/>
              <a:t> </a:t>
            </a:r>
            <a:r>
              <a:rPr lang="hu-HU" dirty="0" err="1" smtClean="0"/>
              <a:t>strategic</a:t>
            </a:r>
            <a:r>
              <a:rPr lang="hu-HU" dirty="0" smtClean="0"/>
              <a:t> </a:t>
            </a:r>
            <a:r>
              <a:rPr lang="hu-HU" dirty="0" err="1" smtClean="0"/>
              <a:t>responses</a:t>
            </a:r>
            <a:r>
              <a:rPr lang="hu-HU" dirty="0" smtClean="0"/>
              <a:t> </a:t>
            </a:r>
            <a:r>
              <a:rPr lang="hu-HU" dirty="0" err="1" smtClean="0"/>
              <a:t>mitigating</a:t>
            </a:r>
            <a:r>
              <a:rPr lang="hu-HU" dirty="0" smtClean="0"/>
              <a:t> overall </a:t>
            </a:r>
            <a:r>
              <a:rPr lang="hu-HU" dirty="0" err="1" smtClean="0"/>
              <a:t>positive</a:t>
            </a:r>
            <a:r>
              <a:rPr lang="hu-HU" dirty="0" smtClean="0"/>
              <a:t> </a:t>
            </a:r>
            <a:r>
              <a:rPr lang="hu-HU" dirty="0" err="1" smtClean="0"/>
              <a:t>effects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H1: </a:t>
            </a:r>
            <a:r>
              <a:rPr lang="hu-HU" dirty="0" err="1" smtClean="0"/>
              <a:t>Single</a:t>
            </a:r>
            <a:r>
              <a:rPr lang="hu-HU" dirty="0" smtClean="0"/>
              <a:t> </a:t>
            </a:r>
            <a:r>
              <a:rPr lang="hu-HU" dirty="0" err="1" smtClean="0"/>
              <a:t>bidding</a:t>
            </a:r>
            <a:r>
              <a:rPr lang="hu-HU" dirty="0" smtClean="0"/>
              <a:t>: 22%-&gt;19%</a:t>
            </a:r>
          </a:p>
          <a:p>
            <a:r>
              <a:rPr lang="hu-HU" dirty="0" smtClean="0"/>
              <a:t>H1: </a:t>
            </a:r>
            <a:r>
              <a:rPr lang="hu-HU" dirty="0" err="1" smtClean="0"/>
              <a:t>Repeat</a:t>
            </a:r>
            <a:r>
              <a:rPr lang="hu-HU" dirty="0" smtClean="0"/>
              <a:t> </a:t>
            </a:r>
            <a:r>
              <a:rPr lang="hu-HU" dirty="0" err="1"/>
              <a:t>winner</a:t>
            </a:r>
            <a:r>
              <a:rPr lang="hu-HU" dirty="0"/>
              <a:t>: 72%-&gt;65%</a:t>
            </a:r>
          </a:p>
          <a:p>
            <a:endParaRPr lang="hu-HU" dirty="0" smtClean="0"/>
          </a:p>
          <a:p>
            <a:r>
              <a:rPr lang="hu-HU" dirty="0" smtClean="0"/>
              <a:t>H2: </a:t>
            </a:r>
            <a:r>
              <a:rPr lang="hu-HU" dirty="0" err="1" smtClean="0"/>
              <a:t>Closed</a:t>
            </a:r>
            <a:r>
              <a:rPr lang="hu-HU" dirty="0" smtClean="0"/>
              <a:t> </a:t>
            </a:r>
            <a:r>
              <a:rPr lang="hu-HU" dirty="0" err="1" smtClean="0"/>
              <a:t>procedures</a:t>
            </a:r>
            <a:r>
              <a:rPr lang="hu-HU" dirty="0" smtClean="0"/>
              <a:t>: 7%-&gt;10%</a:t>
            </a:r>
          </a:p>
          <a:p>
            <a:r>
              <a:rPr lang="hu-HU" dirty="0" smtClean="0"/>
              <a:t>H2: </a:t>
            </a:r>
            <a:r>
              <a:rPr lang="hu-HU" dirty="0" err="1" smtClean="0"/>
              <a:t>Risky</a:t>
            </a:r>
            <a:r>
              <a:rPr lang="hu-HU" dirty="0" smtClean="0"/>
              <a:t> </a:t>
            </a:r>
            <a:r>
              <a:rPr lang="hu-HU" dirty="0" err="1" smtClean="0"/>
              <a:t>signature</a:t>
            </a:r>
            <a:r>
              <a:rPr lang="hu-HU" dirty="0" smtClean="0"/>
              <a:t> </a:t>
            </a:r>
            <a:r>
              <a:rPr lang="hu-HU" dirty="0" err="1" smtClean="0"/>
              <a:t>period</a:t>
            </a:r>
            <a:r>
              <a:rPr lang="hu-HU" dirty="0" smtClean="0"/>
              <a:t>: 25%-&gt;29%</a:t>
            </a:r>
          </a:p>
          <a:p>
            <a:endParaRPr lang="hu-HU" dirty="0" smtClean="0"/>
          </a:p>
          <a:p>
            <a:r>
              <a:rPr lang="hu-HU" dirty="0" smtClean="0"/>
              <a:t>H3: </a:t>
            </a:r>
            <a:r>
              <a:rPr lang="hu-HU" dirty="0" err="1" smtClean="0"/>
              <a:t>Competitive</a:t>
            </a:r>
            <a:r>
              <a:rPr lang="hu-HU" dirty="0" smtClean="0"/>
              <a:t> </a:t>
            </a:r>
            <a:r>
              <a:rPr lang="hu-HU" dirty="0" err="1" smtClean="0"/>
              <a:t>procedures</a:t>
            </a:r>
            <a:r>
              <a:rPr lang="hu-HU" dirty="0" smtClean="0"/>
              <a:t>: more </a:t>
            </a:r>
            <a:r>
              <a:rPr lang="hu-HU" dirty="0" err="1" smtClean="0"/>
              <a:t>competition</a:t>
            </a:r>
            <a:r>
              <a:rPr lang="hu-HU" dirty="0" smtClean="0"/>
              <a:t>; </a:t>
            </a:r>
            <a:r>
              <a:rPr lang="hu-HU" dirty="0" err="1" smtClean="0"/>
              <a:t>non-competitive</a:t>
            </a:r>
            <a:r>
              <a:rPr lang="hu-HU" dirty="0" smtClean="0"/>
              <a:t> </a:t>
            </a:r>
            <a:r>
              <a:rPr lang="hu-HU" dirty="0" err="1" smtClean="0"/>
              <a:t>procedures</a:t>
            </a:r>
            <a:r>
              <a:rPr lang="hu-HU" dirty="0" smtClean="0"/>
              <a:t>: less </a:t>
            </a:r>
            <a:r>
              <a:rPr lang="hu-HU" dirty="0" err="1" smtClean="0"/>
              <a:t>competition</a:t>
            </a:r>
            <a:r>
              <a:rPr lang="hu-HU" dirty="0" smtClean="0"/>
              <a:t> (</a:t>
            </a:r>
            <a:r>
              <a:rPr lang="hu-HU" dirty="0" err="1" smtClean="0"/>
              <a:t>single</a:t>
            </a:r>
            <a:r>
              <a:rPr lang="hu-HU" dirty="0" smtClean="0"/>
              <a:t> </a:t>
            </a:r>
            <a:r>
              <a:rPr lang="hu-HU" dirty="0" err="1" smtClean="0"/>
              <a:t>bidder</a:t>
            </a:r>
            <a:r>
              <a:rPr lang="hu-HU" dirty="0" smtClean="0"/>
              <a:t> % </a:t>
            </a:r>
            <a:r>
              <a:rPr lang="hu-HU" dirty="0" err="1" smtClean="0"/>
              <a:t>gap</a:t>
            </a:r>
            <a:r>
              <a:rPr lang="hu-HU" dirty="0" smtClean="0"/>
              <a:t> 49%-&gt;71%)</a:t>
            </a:r>
          </a:p>
          <a:p>
            <a:endParaRPr lang="hu-HU" dirty="0" smtClean="0"/>
          </a:p>
          <a:p>
            <a:r>
              <a:rPr lang="hu-HU" dirty="0" smtClean="0"/>
              <a:t>H4: </a:t>
            </a:r>
            <a:r>
              <a:rPr lang="hu-HU" dirty="0" err="1" smtClean="0"/>
              <a:t>Foreign</a:t>
            </a:r>
            <a:r>
              <a:rPr lang="hu-HU" dirty="0" smtClean="0"/>
              <a:t> </a:t>
            </a:r>
            <a:r>
              <a:rPr lang="hu-HU" dirty="0" err="1" smtClean="0"/>
              <a:t>winner</a:t>
            </a:r>
            <a:r>
              <a:rPr lang="hu-HU" dirty="0" smtClean="0"/>
              <a:t>: 16%-&gt;14%</a:t>
            </a:r>
          </a:p>
          <a:p>
            <a:pPr marL="0" indent="0">
              <a:buNone/>
            </a:pPr>
            <a:endParaRPr lang="hu-HU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hu-HU" dirty="0" smtClean="0">
                <a:sym typeface="Wingdings" panose="05000000000000000000" pitchFamily="2" charset="2"/>
              </a:rPr>
              <a:t> Net </a:t>
            </a:r>
            <a:r>
              <a:rPr lang="hu-HU" dirty="0" err="1" smtClean="0">
                <a:sym typeface="Wingdings" panose="05000000000000000000" pitchFamily="2" charset="2"/>
              </a:rPr>
              <a:t>welfare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effect</a:t>
            </a:r>
            <a:r>
              <a:rPr lang="hu-HU" dirty="0" smtClean="0">
                <a:sym typeface="Wingdings" panose="05000000000000000000" pitchFamily="2" charset="2"/>
              </a:rPr>
              <a:t>: </a:t>
            </a:r>
            <a:r>
              <a:rPr lang="hu-HU" dirty="0" err="1">
                <a:sym typeface="Wingdings" panose="05000000000000000000" pitchFamily="2" charset="2"/>
              </a:rPr>
              <a:t>Z</a:t>
            </a:r>
            <a:r>
              <a:rPr lang="hu-HU" dirty="0" err="1" smtClean="0">
                <a:sym typeface="Wingdings" panose="05000000000000000000" pitchFamily="2" charset="2"/>
              </a:rPr>
              <a:t>ero</a:t>
            </a:r>
            <a:r>
              <a:rPr lang="hu-HU" dirty="0" smtClean="0">
                <a:sym typeface="Wingdings" panose="05000000000000000000" pitchFamily="2" charset="2"/>
              </a:rPr>
              <a:t>? </a:t>
            </a:r>
            <a:r>
              <a:rPr lang="hu-HU" dirty="0" err="1" smtClean="0">
                <a:sym typeface="Wingdings" panose="05000000000000000000" pitchFamily="2" charset="2"/>
              </a:rPr>
              <a:t>Negative</a:t>
            </a:r>
            <a:r>
              <a:rPr lang="hu-HU" dirty="0" smtClean="0">
                <a:sym typeface="Wingdings" panose="05000000000000000000" pitchFamily="2" charset="2"/>
              </a:rPr>
              <a:t>?</a:t>
            </a:r>
            <a:endParaRPr lang="hu-HU" dirty="0"/>
          </a:p>
          <a:p>
            <a:endParaRPr lang="hu-HU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534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179511" y="58614"/>
            <a:ext cx="8640960" cy="49006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hu-HU" sz="36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Further readings: digiwhist.eu/resources</a:t>
            </a:r>
          </a:p>
        </p:txBody>
      </p:sp>
      <p:sp>
        <p:nvSpPr>
          <p:cNvPr id="228" name="Shape 22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hu-HU" sz="1400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2017.09.14.</a:t>
            </a:r>
          </a:p>
        </p:txBody>
      </p:sp>
      <p:sp>
        <p:nvSpPr>
          <p:cNvPr id="229" name="Shape 22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hu-HU" sz="1400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47</a:t>
            </a:fld>
            <a:endParaRPr lang="hu-HU" sz="1400">
              <a:solidFill>
                <a:srgbClr val="50B4C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179511" y="739974"/>
            <a:ext cx="8784976" cy="60734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t" anchorCtr="0">
            <a:normAutofit fontScale="92500" lnSpcReduction="10000"/>
          </a:bodyPr>
          <a:lstStyle/>
          <a:p>
            <a:pPr marL="273050" indent="-273050">
              <a:lnSpc>
                <a:spcPct val="80000"/>
              </a:lnSpc>
              <a:spcBef>
                <a:spcPts val="200"/>
              </a:spcBef>
              <a:spcAft>
                <a:spcPts val="600"/>
              </a:spcAft>
              <a:buSzPct val="25000"/>
              <a:buNone/>
            </a:pPr>
            <a:r>
              <a:rPr lang="hu-HU" sz="1800" dirty="0"/>
              <a:t>Fazekas, M., &amp; Kocsis, G. (2017). </a:t>
            </a:r>
            <a:r>
              <a:rPr lang="hu-HU" sz="1800" dirty="0" err="1"/>
              <a:t>Uncovering</a:t>
            </a:r>
            <a:r>
              <a:rPr lang="hu-HU" sz="1800" dirty="0"/>
              <a:t> </a:t>
            </a:r>
            <a:r>
              <a:rPr lang="hu-HU" sz="1800" dirty="0" err="1"/>
              <a:t>High-Level</a:t>
            </a:r>
            <a:r>
              <a:rPr lang="hu-HU" sz="1800" dirty="0"/>
              <a:t> </a:t>
            </a:r>
            <a:r>
              <a:rPr lang="hu-HU" sz="1800" dirty="0" err="1"/>
              <a:t>Corruption</a:t>
            </a:r>
            <a:r>
              <a:rPr lang="hu-HU" sz="1800" dirty="0"/>
              <a:t>: </a:t>
            </a:r>
            <a:r>
              <a:rPr lang="hu-HU" sz="1800" dirty="0" err="1"/>
              <a:t>Cross-National</a:t>
            </a:r>
            <a:r>
              <a:rPr lang="hu-HU" sz="1800" dirty="0"/>
              <a:t> </a:t>
            </a:r>
            <a:r>
              <a:rPr lang="hu-HU" sz="1800" dirty="0" err="1"/>
              <a:t>Corruption</a:t>
            </a:r>
            <a:r>
              <a:rPr lang="hu-HU" sz="1800" dirty="0"/>
              <a:t> </a:t>
            </a:r>
            <a:r>
              <a:rPr lang="hu-HU" sz="1800" dirty="0" err="1"/>
              <a:t>Proxies</a:t>
            </a:r>
            <a:r>
              <a:rPr lang="hu-HU" sz="1800" dirty="0"/>
              <a:t> </a:t>
            </a:r>
            <a:r>
              <a:rPr lang="hu-HU" sz="1800" dirty="0" err="1"/>
              <a:t>Using</a:t>
            </a:r>
            <a:r>
              <a:rPr lang="hu-HU" sz="1800" dirty="0"/>
              <a:t> </a:t>
            </a:r>
            <a:r>
              <a:rPr lang="hu-HU" sz="1800" dirty="0" err="1"/>
              <a:t>Government</a:t>
            </a:r>
            <a:r>
              <a:rPr lang="hu-HU" sz="1800" dirty="0"/>
              <a:t> </a:t>
            </a:r>
            <a:r>
              <a:rPr lang="hu-HU" sz="1800" dirty="0" err="1"/>
              <a:t>Contracting</a:t>
            </a:r>
            <a:r>
              <a:rPr lang="hu-HU" sz="1800" dirty="0"/>
              <a:t> Data. British Journal of </a:t>
            </a:r>
            <a:r>
              <a:rPr lang="hu-HU" sz="1800" dirty="0" err="1"/>
              <a:t>Political</a:t>
            </a:r>
            <a:r>
              <a:rPr lang="hu-HU" sz="1800" dirty="0"/>
              <a:t> </a:t>
            </a:r>
            <a:r>
              <a:rPr lang="hu-HU" sz="1800" dirty="0" smtClean="0"/>
              <a:t>Science, </a:t>
            </a:r>
            <a:r>
              <a:rPr lang="hu-HU" sz="1800" dirty="0" err="1" smtClean="0"/>
              <a:t>available</a:t>
            </a:r>
            <a:r>
              <a:rPr lang="hu-HU" sz="1800" dirty="0" smtClean="0"/>
              <a:t> online.</a:t>
            </a:r>
          </a:p>
          <a:p>
            <a:pPr marL="273050" indent="-273050">
              <a:lnSpc>
                <a:spcPct val="80000"/>
              </a:lnSpc>
              <a:spcBef>
                <a:spcPts val="200"/>
              </a:spcBef>
              <a:spcAft>
                <a:spcPts val="600"/>
              </a:spcAft>
              <a:buSzPct val="25000"/>
              <a:buNone/>
            </a:pPr>
            <a:r>
              <a:rPr lang="en-GB" sz="1800" dirty="0" err="1"/>
              <a:t>Fazekas</a:t>
            </a:r>
            <a:r>
              <a:rPr lang="en-GB" sz="1800" dirty="0"/>
              <a:t>, </a:t>
            </a:r>
            <a:r>
              <a:rPr lang="en-GB" sz="1800" dirty="0" err="1"/>
              <a:t>Mihály</a:t>
            </a:r>
            <a:r>
              <a:rPr lang="en-GB" sz="1800" dirty="0"/>
              <a:t>, (2017): Assessing the Quality of Government at the Regional Level Using Public Procurement Data. WP 12/2017, Brussels: European Commission, Directorate-General for Regional Policy. </a:t>
            </a:r>
            <a:endParaRPr lang="hu-HU" sz="1800" dirty="0" smtClean="0"/>
          </a:p>
          <a:p>
            <a:pPr marL="273050" lvl="0" indent="-273050">
              <a:lnSpc>
                <a:spcPct val="80000"/>
              </a:lnSpc>
              <a:spcBef>
                <a:spcPts val="200"/>
              </a:spcBef>
              <a:spcAft>
                <a:spcPts val="600"/>
              </a:spcAft>
              <a:buSzPct val="25000"/>
              <a:buNone/>
            </a:pPr>
            <a:r>
              <a:rPr lang="hu-HU" sz="1800" dirty="0" err="1"/>
              <a:t>Dávid-Barrett</a:t>
            </a:r>
            <a:r>
              <a:rPr lang="hu-HU" sz="1800" dirty="0"/>
              <a:t>, </a:t>
            </a:r>
            <a:r>
              <a:rPr lang="hu-HU" sz="1800" dirty="0" err="1"/>
              <a:t>Elizabeth</a:t>
            </a:r>
            <a:r>
              <a:rPr lang="hu-HU" sz="1800" dirty="0"/>
              <a:t>, Fazekas, Mihály, </a:t>
            </a:r>
            <a:r>
              <a:rPr lang="hu-HU" sz="1800" dirty="0" err="1"/>
              <a:t>Hellmann</a:t>
            </a:r>
            <a:r>
              <a:rPr lang="hu-HU" sz="1800" dirty="0"/>
              <a:t>, </a:t>
            </a:r>
            <a:r>
              <a:rPr lang="hu-HU" sz="1800" dirty="0" err="1"/>
              <a:t>Olli</a:t>
            </a:r>
            <a:r>
              <a:rPr lang="hu-HU" sz="1800" dirty="0"/>
              <a:t>, Márk, Lili, &amp; </a:t>
            </a:r>
            <a:r>
              <a:rPr lang="hu-HU" sz="1800" dirty="0" err="1"/>
              <a:t>McCorley</a:t>
            </a:r>
            <a:r>
              <a:rPr lang="hu-HU" sz="1800" dirty="0"/>
              <a:t>, </a:t>
            </a:r>
            <a:r>
              <a:rPr lang="hu-HU" sz="1800" dirty="0" err="1"/>
              <a:t>Ciara</a:t>
            </a:r>
            <a:r>
              <a:rPr lang="hu-HU" sz="1800" dirty="0"/>
              <a:t>, (2017):  </a:t>
            </a:r>
            <a:r>
              <a:rPr lang="hu-HU" sz="1800" dirty="0" err="1"/>
              <a:t>Controlling</a:t>
            </a:r>
            <a:r>
              <a:rPr lang="hu-HU" sz="1800" dirty="0"/>
              <a:t> </a:t>
            </a:r>
            <a:r>
              <a:rPr lang="hu-HU" sz="1800" dirty="0" err="1"/>
              <a:t>Corruption</a:t>
            </a:r>
            <a:r>
              <a:rPr lang="hu-HU" sz="1800" dirty="0"/>
              <a:t> </a:t>
            </a:r>
            <a:r>
              <a:rPr lang="hu-HU" sz="1800" dirty="0" err="1"/>
              <a:t>in</a:t>
            </a:r>
            <a:r>
              <a:rPr lang="hu-HU" sz="1800" dirty="0"/>
              <a:t> </a:t>
            </a:r>
            <a:r>
              <a:rPr lang="hu-HU" sz="1800" dirty="0" err="1"/>
              <a:t>Development</a:t>
            </a:r>
            <a:r>
              <a:rPr lang="hu-HU" sz="1800" dirty="0"/>
              <a:t> </a:t>
            </a:r>
            <a:r>
              <a:rPr lang="hu-HU" sz="1800" dirty="0" err="1"/>
              <a:t>Aid</a:t>
            </a:r>
            <a:r>
              <a:rPr lang="hu-HU" sz="1800" dirty="0"/>
              <a:t>:  New </a:t>
            </a:r>
            <a:r>
              <a:rPr lang="hu-HU" sz="1800" dirty="0" err="1"/>
              <a:t>Evidence</a:t>
            </a:r>
            <a:r>
              <a:rPr lang="hu-HU" sz="1800" dirty="0"/>
              <a:t> </a:t>
            </a:r>
            <a:r>
              <a:rPr lang="hu-HU" sz="1800" dirty="0" err="1"/>
              <a:t>from</a:t>
            </a:r>
            <a:r>
              <a:rPr lang="hu-HU" sz="1800" dirty="0"/>
              <a:t> </a:t>
            </a:r>
            <a:r>
              <a:rPr lang="hu-HU" sz="1800" dirty="0" err="1"/>
              <a:t>Contract-Level</a:t>
            </a:r>
            <a:r>
              <a:rPr lang="hu-HU" sz="1800" dirty="0"/>
              <a:t> Data. SCSC </a:t>
            </a:r>
            <a:r>
              <a:rPr lang="hu-HU" sz="1800" dirty="0" err="1"/>
              <a:t>Working</a:t>
            </a:r>
            <a:r>
              <a:rPr lang="hu-HU" sz="1800" dirty="0"/>
              <a:t> </a:t>
            </a:r>
            <a:r>
              <a:rPr lang="hu-HU" sz="1800" dirty="0" err="1"/>
              <a:t>Paper</a:t>
            </a:r>
            <a:r>
              <a:rPr lang="hu-HU" sz="1800" dirty="0"/>
              <a:t> No. 1. </a:t>
            </a:r>
            <a:r>
              <a:rPr lang="hu-HU" sz="1800" dirty="0" err="1"/>
              <a:t>Sussex</a:t>
            </a:r>
            <a:r>
              <a:rPr lang="hu-HU" sz="1800" dirty="0"/>
              <a:t> Centre </a:t>
            </a:r>
            <a:r>
              <a:rPr lang="hu-HU" sz="1800" dirty="0" err="1"/>
              <a:t>for</a:t>
            </a:r>
            <a:r>
              <a:rPr lang="hu-HU" sz="1800" dirty="0"/>
              <a:t> </a:t>
            </a:r>
            <a:r>
              <a:rPr lang="hu-HU" sz="1800" dirty="0" err="1"/>
              <a:t>the</a:t>
            </a:r>
            <a:r>
              <a:rPr lang="hu-HU" sz="1800" dirty="0"/>
              <a:t> </a:t>
            </a:r>
            <a:r>
              <a:rPr lang="hu-HU" sz="1800" dirty="0" err="1"/>
              <a:t>Study</a:t>
            </a:r>
            <a:r>
              <a:rPr lang="hu-HU" sz="1800" dirty="0"/>
              <a:t> of </a:t>
            </a:r>
            <a:r>
              <a:rPr lang="hu-HU" sz="1800" dirty="0" err="1"/>
              <a:t>Corruption</a:t>
            </a:r>
            <a:r>
              <a:rPr lang="hu-HU" sz="1800" dirty="0"/>
              <a:t>, University of </a:t>
            </a:r>
            <a:r>
              <a:rPr lang="hu-HU" sz="1800" dirty="0" err="1"/>
              <a:t>Sussex</a:t>
            </a:r>
            <a:r>
              <a:rPr lang="hu-HU" sz="1800" dirty="0" smtClean="0"/>
              <a:t>.</a:t>
            </a:r>
          </a:p>
          <a:p>
            <a:pPr marL="273050" lvl="0" indent="-273050">
              <a:lnSpc>
                <a:spcPct val="80000"/>
              </a:lnSpc>
              <a:spcBef>
                <a:spcPts val="200"/>
              </a:spcBef>
              <a:spcAft>
                <a:spcPts val="600"/>
              </a:spcAft>
              <a:buSzPct val="25000"/>
              <a:buNone/>
            </a:pPr>
            <a:r>
              <a:rPr lang="en-GB" sz="1800" dirty="0" err="1" smtClean="0"/>
              <a:t>Tóth</a:t>
            </a:r>
            <a:r>
              <a:rPr lang="en-GB" sz="1800" dirty="0"/>
              <a:t>, B., Fazekas, M. (2017): Compliance and strategic contract manipulation around single market regulatory thresholds – the case of Poland. GTI-WP/2017:01, Budapest: Government Transparency Institute.</a:t>
            </a:r>
            <a:endParaRPr lang="hu-HU" sz="1800" dirty="0"/>
          </a:p>
          <a:p>
            <a:pPr marL="273050" indent="-273050">
              <a:lnSpc>
                <a:spcPct val="80000"/>
              </a:lnSpc>
              <a:spcBef>
                <a:spcPts val="200"/>
              </a:spcBef>
              <a:spcAft>
                <a:spcPts val="600"/>
              </a:spcAft>
              <a:buSzPct val="25000"/>
              <a:buNone/>
            </a:pPr>
            <a:r>
              <a:rPr lang="en-GB" sz="1800" dirty="0" smtClean="0">
                <a:sym typeface="Arial"/>
              </a:rPr>
              <a:t>Fazekas</a:t>
            </a:r>
            <a:r>
              <a:rPr lang="en-GB" sz="1800" dirty="0">
                <a:sym typeface="Arial"/>
              </a:rPr>
              <a:t>, </a:t>
            </a:r>
            <a:r>
              <a:rPr lang="en-GB" sz="1800" dirty="0" err="1">
                <a:sym typeface="Arial"/>
              </a:rPr>
              <a:t>Mihály</a:t>
            </a:r>
            <a:r>
              <a:rPr lang="en-GB" sz="1800" dirty="0">
                <a:sym typeface="Arial"/>
              </a:rPr>
              <a:t> , &amp; </a:t>
            </a:r>
            <a:r>
              <a:rPr lang="en-GB" sz="1800" dirty="0" err="1">
                <a:sym typeface="Arial"/>
              </a:rPr>
              <a:t>Tóth</a:t>
            </a:r>
            <a:r>
              <a:rPr lang="en-GB" sz="1800" dirty="0">
                <a:sym typeface="Arial"/>
              </a:rPr>
              <a:t>, </a:t>
            </a:r>
            <a:r>
              <a:rPr lang="en-GB" sz="1800" dirty="0" err="1">
                <a:sym typeface="Arial"/>
              </a:rPr>
              <a:t>Bence</a:t>
            </a:r>
            <a:r>
              <a:rPr lang="en-GB" sz="1800" dirty="0">
                <a:sym typeface="Arial"/>
              </a:rPr>
              <a:t>, (2017), Proxy indicators for the corrupt misuse of corporations. U4 Brief. October 2017:6. U4 - Chr. </a:t>
            </a:r>
            <a:r>
              <a:rPr lang="en-GB" sz="1800" dirty="0" err="1">
                <a:sym typeface="Arial"/>
              </a:rPr>
              <a:t>Michelsen</a:t>
            </a:r>
            <a:r>
              <a:rPr lang="en-GB" sz="1800" dirty="0">
                <a:sym typeface="Arial"/>
              </a:rPr>
              <a:t> Institute, Bergen, Norway</a:t>
            </a:r>
            <a:endParaRPr lang="hu-HU" sz="1800" dirty="0" smtClean="0"/>
          </a:p>
          <a:p>
            <a:pPr marL="273050" indent="-273050">
              <a:lnSpc>
                <a:spcPct val="80000"/>
              </a:lnSpc>
              <a:spcBef>
                <a:spcPts val="200"/>
              </a:spcBef>
              <a:spcAft>
                <a:spcPts val="600"/>
              </a:spcAft>
              <a:buSzPct val="25000"/>
              <a:buNone/>
            </a:pPr>
            <a:r>
              <a:rPr lang="hu-HU" sz="1800" dirty="0"/>
              <a:t>Fazekas, M. &amp; Tóth, B. (2017), </a:t>
            </a:r>
            <a:r>
              <a:rPr lang="hu-HU" sz="1800" dirty="0" err="1"/>
              <a:t>Infrastructure</a:t>
            </a:r>
            <a:r>
              <a:rPr lang="hu-HU" sz="1800" dirty="0"/>
              <a:t> </a:t>
            </a:r>
            <a:r>
              <a:rPr lang="hu-HU" sz="1800" dirty="0" err="1"/>
              <a:t>for</a:t>
            </a:r>
            <a:r>
              <a:rPr lang="hu-HU" sz="1800" dirty="0"/>
              <a:t> </a:t>
            </a:r>
            <a:r>
              <a:rPr lang="hu-HU" sz="1800" dirty="0" err="1"/>
              <a:t>whom</a:t>
            </a:r>
            <a:r>
              <a:rPr lang="hu-HU" sz="1800" dirty="0"/>
              <a:t>? </a:t>
            </a:r>
            <a:r>
              <a:rPr lang="hu-HU" sz="1800" dirty="0" err="1"/>
              <a:t>Corruption</a:t>
            </a:r>
            <a:r>
              <a:rPr lang="hu-HU" sz="1800" dirty="0"/>
              <a:t> </a:t>
            </a:r>
            <a:r>
              <a:rPr lang="hu-HU" sz="1800" dirty="0" err="1"/>
              <a:t>risks</a:t>
            </a:r>
            <a:r>
              <a:rPr lang="hu-HU" sz="1800" dirty="0"/>
              <a:t> </a:t>
            </a:r>
            <a:r>
              <a:rPr lang="hu-HU" sz="1800" dirty="0" err="1"/>
              <a:t>in</a:t>
            </a:r>
            <a:r>
              <a:rPr lang="hu-HU" sz="1800" dirty="0"/>
              <a:t> </a:t>
            </a:r>
            <a:r>
              <a:rPr lang="hu-HU" sz="1800" dirty="0" err="1"/>
              <a:t>infrastructure</a:t>
            </a:r>
            <a:r>
              <a:rPr lang="hu-HU" sz="1800" dirty="0"/>
              <a:t> </a:t>
            </a:r>
            <a:r>
              <a:rPr lang="hu-HU" sz="1800" dirty="0" err="1"/>
              <a:t>provision</a:t>
            </a:r>
            <a:r>
              <a:rPr lang="hu-HU" sz="1800" dirty="0"/>
              <a:t> </a:t>
            </a:r>
            <a:r>
              <a:rPr lang="hu-HU" sz="1800" dirty="0" err="1"/>
              <a:t>across</a:t>
            </a:r>
            <a:r>
              <a:rPr lang="hu-HU" sz="1800" dirty="0"/>
              <a:t> Europe. </a:t>
            </a:r>
            <a:r>
              <a:rPr lang="hu-HU" sz="1800" dirty="0" err="1"/>
              <a:t>In</a:t>
            </a:r>
            <a:r>
              <a:rPr lang="hu-HU" sz="1800" dirty="0"/>
              <a:t> </a:t>
            </a:r>
            <a:r>
              <a:rPr lang="de-DE" sz="1800" dirty="0"/>
              <a:t>Hammerschmid, </a:t>
            </a:r>
            <a:r>
              <a:rPr lang="hu-HU" sz="1800" dirty="0"/>
              <a:t>G, </a:t>
            </a:r>
            <a:r>
              <a:rPr lang="de-DE" sz="1800" dirty="0"/>
              <a:t>Kostka</a:t>
            </a:r>
            <a:r>
              <a:rPr lang="hu-HU" sz="1800" dirty="0"/>
              <a:t>, G.</a:t>
            </a:r>
            <a:r>
              <a:rPr lang="de-DE" sz="1800" dirty="0"/>
              <a:t> </a:t>
            </a:r>
            <a:r>
              <a:rPr lang="hu-HU" sz="1800" dirty="0"/>
              <a:t>&amp;</a:t>
            </a:r>
            <a:r>
              <a:rPr lang="de-DE" sz="1800" dirty="0"/>
              <a:t> Wegrich</a:t>
            </a:r>
            <a:r>
              <a:rPr lang="hu-HU" sz="1800" dirty="0"/>
              <a:t>, K. (</a:t>
            </a:r>
            <a:r>
              <a:rPr lang="hu-HU" sz="1800" dirty="0" err="1"/>
              <a:t>Eds</a:t>
            </a:r>
            <a:r>
              <a:rPr lang="hu-HU" sz="1800" dirty="0"/>
              <a:t>.), The  </a:t>
            </a:r>
            <a:r>
              <a:rPr lang="hu-HU" sz="1800" dirty="0" err="1"/>
              <a:t>Governance</a:t>
            </a:r>
            <a:r>
              <a:rPr lang="hu-HU" sz="1800" dirty="0"/>
              <a:t> </a:t>
            </a:r>
            <a:r>
              <a:rPr lang="hu-HU" sz="1800" dirty="0" err="1"/>
              <a:t>Report</a:t>
            </a:r>
            <a:r>
              <a:rPr lang="hu-HU" sz="1800" dirty="0"/>
              <a:t> 2016. Oxford University Press, </a:t>
            </a:r>
            <a:r>
              <a:rPr lang="hu-HU" sz="1800" dirty="0" err="1"/>
              <a:t>ch</a:t>
            </a:r>
            <a:r>
              <a:rPr lang="hu-HU" sz="1800" dirty="0"/>
              <a:t> 11.</a:t>
            </a:r>
          </a:p>
          <a:p>
            <a:pPr marL="273050" lvl="0" indent="-273050">
              <a:lnSpc>
                <a:spcPct val="80000"/>
              </a:lnSpc>
              <a:spcBef>
                <a:spcPts val="200"/>
              </a:spcBef>
              <a:spcAft>
                <a:spcPts val="600"/>
              </a:spcAft>
              <a:buSzPct val="25000"/>
              <a:buNone/>
            </a:pPr>
            <a:r>
              <a:rPr lang="hu-HU" sz="1800" dirty="0" smtClean="0"/>
              <a:t>Fazekas</a:t>
            </a:r>
            <a:r>
              <a:rPr lang="hu-HU" sz="1800" dirty="0">
                <a:sym typeface="Arial"/>
              </a:rPr>
              <a:t>, M., </a:t>
            </a:r>
            <a:r>
              <a:rPr lang="hu-HU" sz="1800" dirty="0" err="1">
                <a:sym typeface="Arial"/>
              </a:rPr>
              <a:t>Cingolani</a:t>
            </a:r>
            <a:r>
              <a:rPr lang="hu-HU" sz="1800" dirty="0">
                <a:sym typeface="Arial"/>
              </a:rPr>
              <a:t>, L., &amp; Tóth, B. (2016). A </a:t>
            </a:r>
            <a:r>
              <a:rPr lang="hu-HU" sz="1800" dirty="0" err="1">
                <a:sym typeface="Arial"/>
              </a:rPr>
              <a:t>comprehensive</a:t>
            </a:r>
            <a:r>
              <a:rPr lang="hu-HU" sz="1800" dirty="0">
                <a:sym typeface="Arial"/>
              </a:rPr>
              <a:t> </a:t>
            </a:r>
            <a:r>
              <a:rPr lang="hu-HU" sz="1800" dirty="0" err="1">
                <a:sym typeface="Arial"/>
              </a:rPr>
              <a:t>review</a:t>
            </a:r>
            <a:r>
              <a:rPr lang="hu-HU" sz="1800" dirty="0">
                <a:sym typeface="Arial"/>
              </a:rPr>
              <a:t> of </a:t>
            </a:r>
            <a:r>
              <a:rPr lang="hu-HU" sz="1800" dirty="0" err="1">
                <a:sym typeface="Arial"/>
              </a:rPr>
              <a:t>objective</a:t>
            </a:r>
            <a:r>
              <a:rPr lang="hu-HU" sz="1800" dirty="0">
                <a:sym typeface="Arial"/>
              </a:rPr>
              <a:t> </a:t>
            </a:r>
            <a:r>
              <a:rPr lang="hu-HU" sz="1800" dirty="0" err="1">
                <a:sym typeface="Arial"/>
              </a:rPr>
              <a:t>corruption</a:t>
            </a:r>
            <a:r>
              <a:rPr lang="hu-HU" sz="1800" dirty="0">
                <a:sym typeface="Arial"/>
              </a:rPr>
              <a:t> </a:t>
            </a:r>
            <a:r>
              <a:rPr lang="hu-HU" sz="1800" dirty="0" err="1">
                <a:sym typeface="Arial"/>
              </a:rPr>
              <a:t>proxies</a:t>
            </a:r>
            <a:r>
              <a:rPr lang="hu-HU" sz="1800" dirty="0">
                <a:sym typeface="Arial"/>
              </a:rPr>
              <a:t> </a:t>
            </a:r>
            <a:r>
              <a:rPr lang="hu-HU" sz="1800" dirty="0" err="1">
                <a:sym typeface="Arial"/>
              </a:rPr>
              <a:t>in</a:t>
            </a:r>
            <a:r>
              <a:rPr lang="hu-HU" sz="1800" dirty="0">
                <a:sym typeface="Arial"/>
              </a:rPr>
              <a:t> </a:t>
            </a:r>
            <a:r>
              <a:rPr lang="hu-HU" sz="1800" dirty="0" err="1">
                <a:sym typeface="Arial"/>
              </a:rPr>
              <a:t>public</a:t>
            </a:r>
            <a:r>
              <a:rPr lang="hu-HU" sz="1800" dirty="0">
                <a:sym typeface="Arial"/>
              </a:rPr>
              <a:t> </a:t>
            </a:r>
            <a:r>
              <a:rPr lang="hu-HU" sz="1800" dirty="0" err="1">
                <a:sym typeface="Arial"/>
              </a:rPr>
              <a:t>procurement</a:t>
            </a:r>
            <a:r>
              <a:rPr lang="hu-HU" sz="1800" dirty="0">
                <a:sym typeface="Arial"/>
              </a:rPr>
              <a:t>: </a:t>
            </a:r>
            <a:r>
              <a:rPr lang="hu-HU" sz="1800" dirty="0" err="1">
                <a:sym typeface="Arial"/>
              </a:rPr>
              <a:t>risky</a:t>
            </a:r>
            <a:r>
              <a:rPr lang="hu-HU" sz="1800" dirty="0">
                <a:sym typeface="Arial"/>
              </a:rPr>
              <a:t> </a:t>
            </a:r>
            <a:r>
              <a:rPr lang="hu-HU" sz="1800" dirty="0" err="1">
                <a:sym typeface="Arial"/>
              </a:rPr>
              <a:t>actors</a:t>
            </a:r>
            <a:r>
              <a:rPr lang="hu-HU" sz="1800" dirty="0">
                <a:sym typeface="Arial"/>
              </a:rPr>
              <a:t>, </a:t>
            </a:r>
            <a:r>
              <a:rPr lang="hu-HU" sz="1800" dirty="0" err="1">
                <a:sym typeface="Arial"/>
              </a:rPr>
              <a:t>transactions</a:t>
            </a:r>
            <a:r>
              <a:rPr lang="hu-HU" sz="1800" dirty="0">
                <a:sym typeface="Arial"/>
              </a:rPr>
              <a:t>, and </a:t>
            </a:r>
            <a:r>
              <a:rPr lang="hu-HU" sz="1800" dirty="0" err="1">
                <a:sym typeface="Arial"/>
              </a:rPr>
              <a:t>vehicles</a:t>
            </a:r>
            <a:r>
              <a:rPr lang="hu-HU" sz="1800" dirty="0">
                <a:sym typeface="Arial"/>
              </a:rPr>
              <a:t> of </a:t>
            </a:r>
            <a:r>
              <a:rPr lang="hu-HU" sz="1800" dirty="0" err="1">
                <a:sym typeface="Arial"/>
              </a:rPr>
              <a:t>rent</a:t>
            </a:r>
            <a:r>
              <a:rPr lang="hu-HU" sz="1800" dirty="0">
                <a:sym typeface="Arial"/>
              </a:rPr>
              <a:t> </a:t>
            </a:r>
            <a:r>
              <a:rPr lang="hu-HU" sz="1800" dirty="0" err="1">
                <a:sym typeface="Arial"/>
              </a:rPr>
              <a:t>extraction</a:t>
            </a:r>
            <a:r>
              <a:rPr lang="hu-HU" sz="1800" dirty="0">
                <a:sym typeface="Arial"/>
              </a:rPr>
              <a:t>: GTI-WP/2016:03. </a:t>
            </a:r>
            <a:r>
              <a:rPr lang="hu-HU" sz="1800" dirty="0" err="1">
                <a:sym typeface="Arial"/>
              </a:rPr>
              <a:t>Government</a:t>
            </a:r>
            <a:r>
              <a:rPr lang="hu-HU" sz="1800" dirty="0">
                <a:sym typeface="Arial"/>
              </a:rPr>
              <a:t> </a:t>
            </a:r>
            <a:r>
              <a:rPr lang="hu-HU" sz="1800" dirty="0" err="1">
                <a:sym typeface="Arial"/>
              </a:rPr>
              <a:t>Transparency</a:t>
            </a:r>
            <a:r>
              <a:rPr lang="hu-HU" sz="1800" dirty="0">
                <a:sym typeface="Arial"/>
              </a:rPr>
              <a:t> Institute. Budapest.</a:t>
            </a:r>
          </a:p>
          <a:p>
            <a:pPr marL="273050" indent="-273050">
              <a:lnSpc>
                <a:spcPct val="80000"/>
              </a:lnSpc>
              <a:spcBef>
                <a:spcPts val="200"/>
              </a:spcBef>
              <a:spcAft>
                <a:spcPts val="600"/>
              </a:spcAft>
              <a:buSzPct val="25000"/>
              <a:buNone/>
            </a:pPr>
            <a:r>
              <a:rPr lang="en-GB" sz="1800" dirty="0" err="1" smtClean="0">
                <a:sym typeface="Arial"/>
              </a:rPr>
              <a:t>Fazekas</a:t>
            </a:r>
            <a:r>
              <a:rPr lang="en-GB" sz="1800" dirty="0">
                <a:sym typeface="Arial"/>
              </a:rPr>
              <a:t>, M. and </a:t>
            </a:r>
            <a:r>
              <a:rPr lang="en-GB" sz="1800" dirty="0" err="1">
                <a:sym typeface="Arial"/>
              </a:rPr>
              <a:t>Tóth</a:t>
            </a:r>
            <a:r>
              <a:rPr lang="en-GB" sz="1800" dirty="0">
                <a:sym typeface="Arial"/>
              </a:rPr>
              <a:t>, I. J. (2016). From corruption to state capture: A new analytical framework with empirical applications from Hungary. Political Research Quarterly, 69(2)</a:t>
            </a:r>
            <a:r>
              <a:rPr lang="hu-HU" sz="1800" dirty="0" smtClean="0">
                <a:sym typeface="Arial"/>
              </a:rPr>
              <a:t>.</a:t>
            </a:r>
          </a:p>
          <a:p>
            <a:pPr marL="273050" indent="-273050">
              <a:lnSpc>
                <a:spcPct val="80000"/>
              </a:lnSpc>
              <a:spcBef>
                <a:spcPts val="200"/>
              </a:spcBef>
              <a:spcAft>
                <a:spcPts val="600"/>
              </a:spcAft>
              <a:buSzPct val="25000"/>
              <a:buNone/>
            </a:pPr>
            <a:r>
              <a:rPr lang="en-GB" sz="1800" dirty="0" err="1">
                <a:sym typeface="Arial"/>
              </a:rPr>
              <a:t>Dávid</a:t>
            </a:r>
            <a:r>
              <a:rPr lang="en-GB" sz="1800" dirty="0">
                <a:sym typeface="Arial"/>
              </a:rPr>
              <a:t>-Barrett, Elizabeth and </a:t>
            </a:r>
            <a:r>
              <a:rPr lang="en-GB" sz="1800" dirty="0" err="1">
                <a:sym typeface="Arial"/>
              </a:rPr>
              <a:t>Fazekas</a:t>
            </a:r>
            <a:r>
              <a:rPr lang="en-GB" sz="1800" dirty="0">
                <a:sym typeface="Arial"/>
              </a:rPr>
              <a:t>, </a:t>
            </a:r>
            <a:r>
              <a:rPr lang="en-GB" sz="1800" dirty="0" err="1">
                <a:sym typeface="Arial"/>
              </a:rPr>
              <a:t>Mihály</a:t>
            </a:r>
            <a:r>
              <a:rPr lang="en-GB" sz="1800" dirty="0">
                <a:sym typeface="Arial"/>
              </a:rPr>
              <a:t>, (2016). Corrupt Contracting: Partisan Favouritism in Public Procurement. GTI-WP/2016:02, Budapest: Government Transparency Institute.</a:t>
            </a:r>
          </a:p>
        </p:txBody>
      </p:sp>
    </p:spTree>
    <p:extLst>
      <p:ext uri="{BB962C8B-B14F-4D97-AF65-F5344CB8AC3E}">
        <p14:creationId xmlns:p14="http://schemas.microsoft.com/office/powerpoint/2010/main" val="115488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78" y="116632"/>
            <a:ext cx="8612722" cy="1024628"/>
          </a:xfrm>
        </p:spPr>
        <p:txBody>
          <a:bodyPr>
            <a:noAutofit/>
          </a:bodyPr>
          <a:lstStyle/>
          <a:p>
            <a:pPr algn="l"/>
            <a:r>
              <a:rPr lang="en-US" sz="3800" dirty="0" smtClean="0"/>
              <a:t>Conceptualizing public procurement corruption indicators</a:t>
            </a:r>
            <a:endParaRPr lang="en-US" sz="3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14FFD-DBCB-4010-8A07-03CF37112FF8}" type="datetime4">
              <a:rPr lang="en-US" smtClean="0"/>
              <a:t>August 28, 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722286" y="2559420"/>
            <a:ext cx="1296000" cy="1296000"/>
          </a:xfrm>
          <a:prstGeom prst="ellipse">
            <a:avLst/>
          </a:prstGeom>
          <a:ln>
            <a:solidFill>
              <a:srgbClr val="50B4C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/>
              <a:t>Contracting body</a:t>
            </a:r>
            <a:endParaRPr lang="en-US" sz="1400" dirty="0"/>
          </a:p>
        </p:txBody>
      </p:sp>
      <p:sp>
        <p:nvSpPr>
          <p:cNvPr id="8" name="Oval 7"/>
          <p:cNvSpPr/>
          <p:nvPr/>
        </p:nvSpPr>
        <p:spPr>
          <a:xfrm>
            <a:off x="6174363" y="2559421"/>
            <a:ext cx="1296000" cy="1296000"/>
          </a:xfrm>
          <a:prstGeom prst="ellipse">
            <a:avLst/>
          </a:prstGeom>
          <a:ln>
            <a:solidFill>
              <a:srgbClr val="50B4C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/>
              <a:t>Supplier</a:t>
            </a:r>
            <a:endParaRPr lang="en-US" sz="1400" dirty="0"/>
          </a:p>
        </p:txBody>
      </p:sp>
      <p:sp>
        <p:nvSpPr>
          <p:cNvPr id="9" name="Left-Right Arrow 8"/>
          <p:cNvSpPr/>
          <p:nvPr/>
        </p:nvSpPr>
        <p:spPr>
          <a:xfrm>
            <a:off x="3191322" y="2852861"/>
            <a:ext cx="2833140" cy="706670"/>
          </a:xfrm>
          <a:prstGeom prst="leftRightArrow">
            <a:avLst/>
          </a:prstGeom>
          <a:ln>
            <a:solidFill>
              <a:srgbClr val="50B4C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Contract</a:t>
            </a:r>
            <a:endParaRPr lang="en-US" sz="1400" dirty="0"/>
          </a:p>
        </p:txBody>
      </p:sp>
      <p:cxnSp>
        <p:nvCxnSpPr>
          <p:cNvPr id="14" name="Curved Connector 13"/>
          <p:cNvCxnSpPr>
            <a:stCxn id="7" idx="5"/>
            <a:endCxn id="8" idx="3"/>
          </p:cNvCxnSpPr>
          <p:nvPr/>
        </p:nvCxnSpPr>
        <p:spPr>
          <a:xfrm rot="16200000" flipH="1">
            <a:off x="4596324" y="1897791"/>
            <a:ext cx="1" cy="3535667"/>
          </a:xfrm>
          <a:prstGeom prst="curvedConnector3">
            <a:avLst>
              <a:gd name="adj1" fmla="val 41839600000"/>
            </a:avLst>
          </a:prstGeom>
          <a:ln>
            <a:solidFill>
              <a:srgbClr val="50B4C8"/>
            </a:solidFill>
            <a:headEnd type="triangle"/>
            <a:tailEnd type="triangle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65878" y="4132660"/>
            <a:ext cx="1499016" cy="307777"/>
          </a:xfrm>
          <a:prstGeom prst="rect">
            <a:avLst/>
          </a:prstGeom>
          <a:ln>
            <a:solidFill>
              <a:srgbClr val="50B4C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Particularistic tie</a:t>
            </a:r>
            <a:endParaRPr lang="en-US" sz="1400" dirty="0"/>
          </a:p>
        </p:txBody>
      </p:sp>
      <p:cxnSp>
        <p:nvCxnSpPr>
          <p:cNvPr id="20" name="Straight Arrow Connector 19"/>
          <p:cNvCxnSpPr>
            <a:stCxn id="9" idx="1"/>
            <a:endCxn id="21" idx="2"/>
          </p:cNvCxnSpPr>
          <p:nvPr/>
        </p:nvCxnSpPr>
        <p:spPr>
          <a:xfrm flipH="1" flipV="1">
            <a:off x="4596324" y="2126021"/>
            <a:ext cx="11568" cy="90350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059832" y="1479690"/>
            <a:ext cx="3072984" cy="646331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Tendering </a:t>
            </a:r>
            <a:r>
              <a:rPr lang="hu-HU" dirty="0" err="1" smtClean="0"/>
              <a:t>Risk</a:t>
            </a:r>
            <a:r>
              <a:rPr lang="hu-HU" dirty="0" smtClean="0"/>
              <a:t> </a:t>
            </a:r>
            <a:r>
              <a:rPr lang="hu-HU" dirty="0" err="1" smtClean="0"/>
              <a:t>Indicators</a:t>
            </a:r>
            <a:r>
              <a:rPr lang="hu-HU" dirty="0" smtClean="0"/>
              <a:t> (TRI)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6364158" y="4413647"/>
            <a:ext cx="1895557" cy="646331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err="1" smtClean="0"/>
              <a:t>Supplier</a:t>
            </a:r>
            <a:r>
              <a:rPr lang="hu-HU" dirty="0" smtClean="0"/>
              <a:t> </a:t>
            </a:r>
            <a:r>
              <a:rPr lang="hu-HU" dirty="0" err="1" smtClean="0"/>
              <a:t>Risk</a:t>
            </a:r>
            <a:r>
              <a:rPr lang="hu-HU" dirty="0" smtClean="0"/>
              <a:t> </a:t>
            </a:r>
            <a:r>
              <a:rPr lang="hu-HU" dirty="0" err="1" smtClean="0"/>
              <a:t>Indicators</a:t>
            </a:r>
            <a:r>
              <a:rPr lang="hu-HU" dirty="0" smtClean="0"/>
              <a:t> (SRI)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1251815" y="4413648"/>
            <a:ext cx="1939507" cy="92333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err="1" smtClean="0"/>
              <a:t>Contracting</a:t>
            </a:r>
            <a:r>
              <a:rPr lang="hu-HU" dirty="0" smtClean="0"/>
              <a:t> Body </a:t>
            </a:r>
            <a:r>
              <a:rPr lang="hu-HU" dirty="0" err="1" smtClean="0"/>
              <a:t>Risk</a:t>
            </a:r>
            <a:r>
              <a:rPr lang="hu-HU" dirty="0" smtClean="0"/>
              <a:t> </a:t>
            </a:r>
            <a:r>
              <a:rPr lang="hu-HU" dirty="0" err="1" smtClean="0"/>
              <a:t>Indicators</a:t>
            </a:r>
            <a:r>
              <a:rPr lang="hu-HU" dirty="0" smtClean="0"/>
              <a:t> (CBRI)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3687181" y="5223220"/>
            <a:ext cx="1874305" cy="92333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err="1" smtClean="0"/>
              <a:t>Political</a:t>
            </a:r>
            <a:r>
              <a:rPr lang="hu-HU" dirty="0" smtClean="0"/>
              <a:t> </a:t>
            </a:r>
            <a:r>
              <a:rPr lang="hu-HU" dirty="0" err="1" smtClean="0"/>
              <a:t>Connections</a:t>
            </a:r>
            <a:r>
              <a:rPr lang="hu-HU" dirty="0" smtClean="0"/>
              <a:t> </a:t>
            </a:r>
            <a:r>
              <a:rPr lang="hu-HU" dirty="0" err="1" smtClean="0"/>
              <a:t>Indicators</a:t>
            </a:r>
            <a:r>
              <a:rPr lang="hu-HU" dirty="0" smtClean="0"/>
              <a:t> (PCI)</a:t>
            </a:r>
            <a:endParaRPr lang="en-GB" dirty="0"/>
          </a:p>
        </p:txBody>
      </p:sp>
      <p:cxnSp>
        <p:nvCxnSpPr>
          <p:cNvPr id="28" name="Straight Arrow Connector 27"/>
          <p:cNvCxnSpPr>
            <a:stCxn id="8" idx="4"/>
            <a:endCxn id="25" idx="0"/>
          </p:cNvCxnSpPr>
          <p:nvPr/>
        </p:nvCxnSpPr>
        <p:spPr>
          <a:xfrm>
            <a:off x="6822363" y="3855421"/>
            <a:ext cx="489574" cy="55822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7" idx="4"/>
          </p:cNvCxnSpPr>
          <p:nvPr/>
        </p:nvCxnSpPr>
        <p:spPr>
          <a:xfrm flipH="1">
            <a:off x="2135051" y="3855420"/>
            <a:ext cx="235235" cy="55822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8" idx="2"/>
            <a:endCxn id="27" idx="0"/>
          </p:cNvCxnSpPr>
          <p:nvPr/>
        </p:nvCxnSpPr>
        <p:spPr>
          <a:xfrm>
            <a:off x="4615386" y="4440437"/>
            <a:ext cx="8948" cy="78278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13792" y="6189990"/>
            <a:ext cx="8478688" cy="622183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pPr>
              <a:lnSpc>
                <a:spcPct val="80000"/>
              </a:lnSpc>
              <a:spcBef>
                <a:spcPts val="200"/>
              </a:spcBef>
              <a:spcAft>
                <a:spcPts val="600"/>
              </a:spcAft>
              <a:buSzPct val="25000"/>
            </a:pPr>
            <a:r>
              <a:rPr lang="hu-HU" dirty="0" err="1" smtClean="0"/>
              <a:t>Source</a:t>
            </a:r>
            <a:r>
              <a:rPr lang="hu-HU" dirty="0" smtClean="0"/>
              <a:t>: Fazekas</a:t>
            </a:r>
            <a:r>
              <a:rPr lang="hu-HU" dirty="0">
                <a:sym typeface="Arial"/>
              </a:rPr>
              <a:t>, M., </a:t>
            </a:r>
            <a:r>
              <a:rPr lang="hu-HU" dirty="0" err="1">
                <a:sym typeface="Arial"/>
              </a:rPr>
              <a:t>Cingolani</a:t>
            </a:r>
            <a:r>
              <a:rPr lang="hu-HU" dirty="0">
                <a:sym typeface="Arial"/>
              </a:rPr>
              <a:t>, L., &amp; Tóth, B. (2016). A </a:t>
            </a:r>
            <a:r>
              <a:rPr lang="hu-HU" dirty="0" err="1">
                <a:sym typeface="Arial"/>
              </a:rPr>
              <a:t>comprehensive</a:t>
            </a:r>
            <a:r>
              <a:rPr lang="hu-HU" dirty="0">
                <a:sym typeface="Arial"/>
              </a:rPr>
              <a:t> </a:t>
            </a:r>
            <a:r>
              <a:rPr lang="hu-HU" dirty="0" err="1">
                <a:sym typeface="Arial"/>
              </a:rPr>
              <a:t>review</a:t>
            </a:r>
            <a:r>
              <a:rPr lang="hu-HU" dirty="0">
                <a:sym typeface="Arial"/>
              </a:rPr>
              <a:t> of </a:t>
            </a:r>
            <a:r>
              <a:rPr lang="hu-HU" dirty="0" err="1">
                <a:sym typeface="Arial"/>
              </a:rPr>
              <a:t>objective</a:t>
            </a:r>
            <a:r>
              <a:rPr lang="hu-HU" dirty="0">
                <a:sym typeface="Arial"/>
              </a:rPr>
              <a:t> </a:t>
            </a:r>
            <a:r>
              <a:rPr lang="hu-HU" dirty="0" err="1">
                <a:sym typeface="Arial"/>
              </a:rPr>
              <a:t>corruption</a:t>
            </a:r>
            <a:r>
              <a:rPr lang="hu-HU" dirty="0">
                <a:sym typeface="Arial"/>
              </a:rPr>
              <a:t> </a:t>
            </a:r>
            <a:r>
              <a:rPr lang="hu-HU" dirty="0" err="1">
                <a:sym typeface="Arial"/>
              </a:rPr>
              <a:t>proxies</a:t>
            </a:r>
            <a:r>
              <a:rPr lang="hu-HU" dirty="0">
                <a:sym typeface="Arial"/>
              </a:rPr>
              <a:t> </a:t>
            </a:r>
            <a:r>
              <a:rPr lang="hu-HU" dirty="0" err="1">
                <a:sym typeface="Arial"/>
              </a:rPr>
              <a:t>in</a:t>
            </a:r>
            <a:r>
              <a:rPr lang="hu-HU" dirty="0">
                <a:sym typeface="Arial"/>
              </a:rPr>
              <a:t> </a:t>
            </a:r>
            <a:r>
              <a:rPr lang="hu-HU" dirty="0" err="1">
                <a:sym typeface="Arial"/>
              </a:rPr>
              <a:t>public</a:t>
            </a:r>
            <a:r>
              <a:rPr lang="hu-HU" dirty="0">
                <a:sym typeface="Arial"/>
              </a:rPr>
              <a:t> </a:t>
            </a:r>
            <a:r>
              <a:rPr lang="hu-HU" dirty="0" err="1">
                <a:sym typeface="Arial"/>
              </a:rPr>
              <a:t>procurement</a:t>
            </a:r>
            <a:r>
              <a:rPr lang="hu-HU" dirty="0">
                <a:sym typeface="Arial"/>
              </a:rPr>
              <a:t>: </a:t>
            </a:r>
            <a:r>
              <a:rPr lang="hu-HU" dirty="0" err="1">
                <a:sym typeface="Arial"/>
              </a:rPr>
              <a:t>risky</a:t>
            </a:r>
            <a:r>
              <a:rPr lang="hu-HU" dirty="0">
                <a:sym typeface="Arial"/>
              </a:rPr>
              <a:t> </a:t>
            </a:r>
            <a:r>
              <a:rPr lang="hu-HU" dirty="0" err="1">
                <a:sym typeface="Arial"/>
              </a:rPr>
              <a:t>actors</a:t>
            </a:r>
            <a:r>
              <a:rPr lang="hu-HU" dirty="0">
                <a:sym typeface="Arial"/>
              </a:rPr>
              <a:t>, </a:t>
            </a:r>
            <a:r>
              <a:rPr lang="hu-HU" dirty="0" err="1">
                <a:sym typeface="Arial"/>
              </a:rPr>
              <a:t>transactions</a:t>
            </a:r>
            <a:r>
              <a:rPr lang="hu-HU" dirty="0">
                <a:sym typeface="Arial"/>
              </a:rPr>
              <a:t>, and </a:t>
            </a:r>
            <a:r>
              <a:rPr lang="hu-HU" dirty="0" err="1">
                <a:sym typeface="Arial"/>
              </a:rPr>
              <a:t>vehicles</a:t>
            </a:r>
            <a:r>
              <a:rPr lang="hu-HU" dirty="0">
                <a:sym typeface="Arial"/>
              </a:rPr>
              <a:t> of </a:t>
            </a:r>
            <a:r>
              <a:rPr lang="hu-HU" dirty="0" err="1">
                <a:sym typeface="Arial"/>
              </a:rPr>
              <a:t>rent</a:t>
            </a:r>
            <a:r>
              <a:rPr lang="hu-HU" dirty="0">
                <a:sym typeface="Arial"/>
              </a:rPr>
              <a:t> </a:t>
            </a:r>
            <a:r>
              <a:rPr lang="hu-HU" dirty="0" err="1">
                <a:sym typeface="Arial"/>
              </a:rPr>
              <a:t>extraction</a:t>
            </a:r>
            <a:r>
              <a:rPr lang="hu-HU" dirty="0">
                <a:sym typeface="Arial"/>
              </a:rPr>
              <a:t>: GTI-WP/2016:03. </a:t>
            </a:r>
            <a:r>
              <a:rPr lang="hu-HU" dirty="0" err="1">
                <a:sym typeface="Arial"/>
              </a:rPr>
              <a:t>Government</a:t>
            </a:r>
            <a:r>
              <a:rPr lang="hu-HU" dirty="0">
                <a:sym typeface="Arial"/>
              </a:rPr>
              <a:t> </a:t>
            </a:r>
            <a:r>
              <a:rPr lang="hu-HU" dirty="0" err="1">
                <a:sym typeface="Arial"/>
              </a:rPr>
              <a:t>Transparency</a:t>
            </a:r>
            <a:r>
              <a:rPr lang="hu-HU" dirty="0">
                <a:sym typeface="Arial"/>
              </a:rPr>
              <a:t> Institute. Budapest</a:t>
            </a:r>
            <a:r>
              <a:rPr lang="hu-HU" dirty="0" smtClean="0"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958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8" grpId="0" animBg="1"/>
      <p:bldP spid="21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71587"/>
          </a:xfrm>
        </p:spPr>
        <p:txBody>
          <a:bodyPr/>
          <a:lstStyle/>
          <a:p>
            <a:r>
              <a:rPr lang="hu-HU" dirty="0" smtClean="0"/>
              <a:t>IDB: </a:t>
            </a:r>
            <a:r>
              <a:rPr lang="hu-HU" dirty="0" err="1" smtClean="0"/>
              <a:t>contracts</a:t>
            </a:r>
            <a:r>
              <a:rPr lang="hu-HU" dirty="0" smtClean="0"/>
              <a:t> &amp; </a:t>
            </a:r>
            <a:r>
              <a:rPr lang="hu-HU" dirty="0" err="1" smtClean="0"/>
              <a:t>projects</a:t>
            </a:r>
            <a:r>
              <a:rPr lang="hu-HU" dirty="0" smtClean="0"/>
              <a:t> </a:t>
            </a:r>
            <a:r>
              <a:rPr lang="hu-HU" dirty="0" err="1" smtClean="0"/>
              <a:t>data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D09138-5F32-4EC8-AF5B-92EF935E8425}" type="datetime1">
              <a:rPr lang="hu-HU" smtClean="0"/>
              <a:pPr>
                <a:defRPr/>
              </a:pPr>
              <a:t>2018.08.28.</a:t>
            </a:fld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1E0D3-1961-4C49-A27D-D45484A9B146}" type="slidenum">
              <a:rPr lang="hu-HU" smtClean="0"/>
              <a:pPr>
                <a:defRPr/>
              </a:pPr>
              <a:t>6</a:t>
            </a:fld>
            <a:endParaRPr lang="hu-HU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348880"/>
            <a:ext cx="6061738" cy="450912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229600" cy="1579090"/>
          </a:xfrm>
        </p:spPr>
        <p:txBody>
          <a:bodyPr>
            <a:normAutofit fontScale="85000" lnSpcReduction="20000"/>
          </a:bodyPr>
          <a:lstStyle/>
          <a:p>
            <a:r>
              <a:rPr lang="hu-HU" dirty="0" err="1" smtClean="0"/>
              <a:t>Source</a:t>
            </a:r>
            <a:r>
              <a:rPr lang="hu-HU" dirty="0" smtClean="0"/>
              <a:t> (web </a:t>
            </a:r>
            <a:r>
              <a:rPr lang="hu-HU" dirty="0" err="1" smtClean="0"/>
              <a:t>scraping</a:t>
            </a:r>
            <a:r>
              <a:rPr lang="hu-HU" dirty="0" smtClean="0"/>
              <a:t>): </a:t>
            </a:r>
            <a:r>
              <a:rPr lang="en-US" u="sng" dirty="0">
                <a:hlinkClick r:id="rId3"/>
              </a:rPr>
              <a:t>http://www.iadb.org/en/projects/project-procurement,8148.html</a:t>
            </a:r>
            <a:r>
              <a:rPr lang="en-US" dirty="0"/>
              <a:t> </a:t>
            </a:r>
            <a:endParaRPr lang="hu-HU" dirty="0"/>
          </a:p>
          <a:p>
            <a:r>
              <a:rPr lang="hu-HU" dirty="0" err="1" smtClean="0"/>
              <a:t>Scope</a:t>
            </a:r>
            <a:r>
              <a:rPr lang="hu-HU" dirty="0" smtClean="0"/>
              <a:t> of IDB </a:t>
            </a:r>
            <a:r>
              <a:rPr lang="hu-HU" dirty="0" err="1" smtClean="0"/>
              <a:t>contract</a:t>
            </a:r>
            <a:r>
              <a:rPr lang="hu-HU" dirty="0" smtClean="0"/>
              <a:t> </a:t>
            </a:r>
            <a:r>
              <a:rPr lang="hu-HU" dirty="0" err="1" smtClean="0"/>
              <a:t>awards</a:t>
            </a:r>
            <a:r>
              <a:rPr lang="hu-HU" dirty="0" smtClean="0"/>
              <a:t> </a:t>
            </a:r>
            <a:r>
              <a:rPr lang="hu-HU" dirty="0" err="1" smtClean="0"/>
              <a:t>dataset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938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864096"/>
          </a:xfrm>
        </p:spPr>
        <p:txBody>
          <a:bodyPr>
            <a:normAutofit/>
          </a:bodyPr>
          <a:lstStyle/>
          <a:p>
            <a:r>
              <a:rPr lang="is-IS" sz="3800" dirty="0" smtClean="0"/>
              <a:t>Corruption risk indicators</a:t>
            </a:r>
            <a:r>
              <a:rPr lang="hu-HU" sz="3800" dirty="0" smtClean="0"/>
              <a:t>: IDB</a:t>
            </a:r>
            <a:endParaRPr lang="en-GB" sz="38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655703"/>
              </p:ext>
            </p:extLst>
          </p:nvPr>
        </p:nvGraphicFramePr>
        <p:xfrm>
          <a:off x="467544" y="2060848"/>
          <a:ext cx="8507288" cy="331971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570795"/>
                <a:gridCol w="3039147"/>
                <a:gridCol w="739867"/>
                <a:gridCol w="626855"/>
                <a:gridCol w="864096"/>
                <a:gridCol w="874440"/>
                <a:gridCol w="792088"/>
              </a:tblGrid>
              <a:tr h="3551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Indicator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Definition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Level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Time span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macro validity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micro validity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shortlist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6" marR="61466" marT="0" marB="0" anchor="ctr"/>
                </a:tc>
              </a:tr>
              <a:tr h="7016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Non-open procedures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1=non-open procedure types </a:t>
                      </a:r>
                      <a:r>
                        <a:rPr lang="en-GB" sz="1200" dirty="0" smtClean="0">
                          <a:effectLst/>
                        </a:rPr>
                        <a:t>(</a:t>
                      </a:r>
                      <a:r>
                        <a:rPr lang="hu-HU" sz="1200" dirty="0" smtClean="0">
                          <a:effectLst/>
                        </a:rPr>
                        <a:t>DC,OTHER</a:t>
                      </a:r>
                      <a:r>
                        <a:rPr lang="en-GB" sz="1200" dirty="0" smtClean="0">
                          <a:effectLst/>
                        </a:rPr>
                        <a:t>)</a:t>
                      </a:r>
                      <a:r>
                        <a:rPr lang="en-GB" sz="1200" dirty="0">
                          <a:effectLst/>
                        </a:rPr>
                        <a:t/>
                      </a:r>
                      <a:br>
                        <a:rPr lang="en-GB" sz="1200" dirty="0">
                          <a:effectLst/>
                        </a:rPr>
                      </a:br>
                      <a:r>
                        <a:rPr lang="en-GB" sz="1200" dirty="0">
                          <a:effectLst/>
                        </a:rPr>
                        <a:t>0=open procedure types (e.g. </a:t>
                      </a:r>
                      <a:r>
                        <a:rPr lang="en-GB" sz="1200" dirty="0" err="1">
                          <a:effectLst/>
                        </a:rPr>
                        <a:t>internat.comp.bidding</a:t>
                      </a:r>
                      <a:r>
                        <a:rPr lang="en-GB" sz="1200" dirty="0">
                          <a:effectLst/>
                        </a:rPr>
                        <a:t>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Tender (goods&amp; works)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1991-2016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No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Low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6" marR="61466" marT="0" marB="0" anchor="ctr"/>
                </a:tc>
              </a:tr>
              <a:tr h="3508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Spending on consultancy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1=consultancy procured</a:t>
                      </a:r>
                      <a:br>
                        <a:rPr lang="en-GB" sz="1200">
                          <a:effectLst/>
                        </a:rPr>
                      </a:br>
                      <a:r>
                        <a:rPr lang="en-GB" sz="1200">
                          <a:effectLst/>
                        </a:rPr>
                        <a:t>0=non-consultancy type product purchased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Tender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1991-2016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High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Moderate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x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6" marR="61466" marT="0" marB="0" anchor="ctr"/>
                </a:tc>
              </a:tr>
              <a:tr h="5262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Supplier tax haven registration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1=Foreign supplier registered in a tax haven</a:t>
                      </a:r>
                      <a:br>
                        <a:rPr lang="en-GB" sz="1200" dirty="0">
                          <a:effectLst/>
                        </a:rPr>
                      </a:br>
                      <a:r>
                        <a:rPr lang="en-GB" sz="1200" dirty="0">
                          <a:effectLst/>
                        </a:rPr>
                        <a:t>0=Foreign supplier registered in non-tax haven (or Domestic supplier)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Tender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1991-2016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High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Moderate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x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6" marR="61466" marT="0" marB="0" anchor="ctr"/>
                </a:tc>
              </a:tr>
              <a:tr h="5262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Share of published contract awards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sum of contract awards amount / total project cost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Project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1991-2016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Moderate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Low - Moderate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x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6" marR="61466" marT="0" marB="0" anchor="ctr"/>
                </a:tc>
              </a:tr>
              <a:tr h="5262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err="1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Agency</a:t>
                      </a:r>
                      <a:r>
                        <a:rPr lang="hu-HU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hu-HU" sz="1200" dirty="0" err="1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supplier</a:t>
                      </a:r>
                      <a:r>
                        <a:rPr lang="hu-HU" sz="1200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200" baseline="0" dirty="0" err="1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capture</a:t>
                      </a:r>
                      <a:endParaRPr lang="en-GB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baseline="0" dirty="0" err="1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spending</a:t>
                      </a:r>
                      <a:r>
                        <a:rPr lang="hu-HU" sz="1200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200" baseline="0" dirty="0" err="1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share</a:t>
                      </a:r>
                      <a:r>
                        <a:rPr lang="hu-HU" sz="1200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</a:t>
                      </a:r>
                      <a:r>
                        <a:rPr lang="hu-HU" sz="1200" baseline="0" dirty="0" err="1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largest</a:t>
                      </a:r>
                      <a:r>
                        <a:rPr lang="hu-HU" sz="1200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200" baseline="0" dirty="0" err="1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supplier</a:t>
                      </a:r>
                      <a:r>
                        <a:rPr lang="hu-HU" sz="1200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hu-HU" sz="1200" baseline="0" dirty="0" err="1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buyer</a:t>
                      </a:r>
                      <a:endParaRPr lang="en-GB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Tender</a:t>
                      </a:r>
                      <a:endParaRPr lang="en-GB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</a:rPr>
                        <a:t>1991-2016</a:t>
                      </a:r>
                      <a:endParaRPr lang="en-GB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  <a:endParaRPr lang="en-GB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  <a:endParaRPr lang="en-GB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6" marR="614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66" marR="6146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093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19391"/>
          </a:xfrm>
        </p:spPr>
        <p:txBody>
          <a:bodyPr/>
          <a:lstStyle/>
          <a:p>
            <a:r>
              <a:rPr lang="hu-HU" dirty="0" err="1" smtClean="0"/>
              <a:t>Macro</a:t>
            </a:r>
            <a:r>
              <a:rPr lang="hu-HU" dirty="0" smtClean="0"/>
              <a:t> </a:t>
            </a:r>
            <a:r>
              <a:rPr lang="hu-HU" dirty="0" err="1" smtClean="0"/>
              <a:t>validity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D09138-5F32-4EC8-AF5B-92EF935E8425}" type="datetime1">
              <a:rPr lang="hu-HU" smtClean="0"/>
              <a:pPr>
                <a:defRPr/>
              </a:pPr>
              <a:t>2018.08.28.</a:t>
            </a:fld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1E0D3-1961-4C49-A27D-D45484A9B146}" type="slidenum">
              <a:rPr lang="hu-HU" smtClean="0"/>
              <a:pPr>
                <a:defRPr/>
              </a:pPr>
              <a:t>8</a:t>
            </a:fld>
            <a:endParaRPr lang="hu-H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337" y="1988840"/>
            <a:ext cx="6602063" cy="480464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10801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u-HU" dirty="0" err="1" smtClean="0"/>
              <a:t>WGI-Control</a:t>
            </a:r>
            <a:r>
              <a:rPr lang="hu-HU" dirty="0" smtClean="0"/>
              <a:t> of </a:t>
            </a:r>
            <a:r>
              <a:rPr lang="hu-HU" dirty="0" err="1" smtClean="0"/>
              <a:t>Corruption</a:t>
            </a:r>
            <a:r>
              <a:rPr lang="hu-HU" dirty="0" smtClean="0"/>
              <a:t> </a:t>
            </a:r>
            <a:r>
              <a:rPr lang="hu-HU" dirty="0" err="1" smtClean="0"/>
              <a:t>vs</a:t>
            </a:r>
            <a:r>
              <a:rPr lang="hu-HU" dirty="0" smtClean="0"/>
              <a:t> </a:t>
            </a:r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err="1" smtClean="0"/>
              <a:t>supplier</a:t>
            </a:r>
            <a:r>
              <a:rPr lang="hu-HU" dirty="0" smtClean="0"/>
              <a:t> </a:t>
            </a:r>
            <a:r>
              <a:rPr lang="hu-HU" dirty="0" err="1" smtClean="0"/>
              <a:t>tax</a:t>
            </a:r>
            <a:r>
              <a:rPr lang="hu-HU" dirty="0" smtClean="0"/>
              <a:t> </a:t>
            </a:r>
            <a:r>
              <a:rPr lang="hu-HU" dirty="0" err="1" smtClean="0"/>
              <a:t>haven</a:t>
            </a:r>
            <a:r>
              <a:rPr lang="hu-HU" dirty="0" smtClean="0"/>
              <a:t> </a:t>
            </a:r>
            <a:r>
              <a:rPr lang="hu-HU" dirty="0" err="1" smtClean="0"/>
              <a:t>registration</a:t>
            </a:r>
            <a:r>
              <a:rPr lang="hu-HU" dirty="0" smtClean="0"/>
              <a:t> (2015, IDB </a:t>
            </a:r>
            <a:r>
              <a:rPr lang="hu-HU" dirty="0" err="1" smtClean="0"/>
              <a:t>financed</a:t>
            </a:r>
            <a:r>
              <a:rPr lang="hu-HU" dirty="0" smtClean="0"/>
              <a:t> </a:t>
            </a:r>
            <a:r>
              <a:rPr lang="hu-HU" dirty="0" err="1" smtClean="0"/>
              <a:t>contracts</a:t>
            </a:r>
            <a:r>
              <a:rPr lang="hu-HU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017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r>
              <a:rPr lang="hu-HU" dirty="0" err="1" smtClean="0"/>
              <a:t>Agency</a:t>
            </a:r>
            <a:r>
              <a:rPr lang="hu-HU" dirty="0" smtClean="0"/>
              <a:t> </a:t>
            </a:r>
            <a:r>
              <a:rPr lang="hu-HU" dirty="0" err="1" smtClean="0"/>
              <a:t>capture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D09138-5F32-4EC8-AF5B-92EF935E8425}" type="datetime1">
              <a:rPr lang="hu-HU" smtClean="0"/>
              <a:pPr>
                <a:defRPr/>
              </a:pPr>
              <a:t>2018.08.28.</a:t>
            </a:fld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1E0D3-1961-4C49-A27D-D45484A9B146}" type="slidenum">
              <a:rPr lang="hu-HU" smtClean="0"/>
              <a:pPr>
                <a:defRPr/>
              </a:pPr>
              <a:t>9</a:t>
            </a:fld>
            <a:endParaRPr lang="hu-H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2420889"/>
            <a:ext cx="6062252" cy="443711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44016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u-HU" dirty="0" err="1" smtClean="0"/>
              <a:t>Distribution</a:t>
            </a:r>
            <a:r>
              <a:rPr lang="hu-HU" dirty="0" smtClean="0"/>
              <a:t> of </a:t>
            </a:r>
            <a:r>
              <a:rPr lang="hu-HU" dirty="0" err="1" smtClean="0"/>
              <a:t>buyers</a:t>
            </a:r>
            <a:r>
              <a:rPr lang="hu-HU" dirty="0" smtClean="0"/>
              <a:t> </a:t>
            </a:r>
            <a:r>
              <a:rPr lang="hu-HU" dirty="0" err="1" smtClean="0"/>
              <a:t>awardig</a:t>
            </a:r>
            <a:r>
              <a:rPr lang="hu-HU" dirty="0" smtClean="0"/>
              <a:t> IDB </a:t>
            </a:r>
            <a:r>
              <a:rPr lang="hu-HU" dirty="0" err="1" smtClean="0"/>
              <a:t>financed</a:t>
            </a:r>
            <a:r>
              <a:rPr lang="hu-HU" dirty="0" smtClean="0"/>
              <a:t> </a:t>
            </a:r>
            <a:r>
              <a:rPr lang="hu-HU" dirty="0" err="1" smtClean="0"/>
              <a:t>contracts</a:t>
            </a:r>
            <a:r>
              <a:rPr lang="hu-HU" dirty="0" smtClean="0"/>
              <a:t> </a:t>
            </a:r>
            <a:r>
              <a:rPr lang="hu-HU" dirty="0" err="1" smtClean="0"/>
              <a:t>according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max</a:t>
            </a:r>
            <a:r>
              <a:rPr lang="hu-HU" dirty="0" smtClean="0"/>
              <a:t> </a:t>
            </a:r>
            <a:r>
              <a:rPr lang="hu-HU" dirty="0" err="1" smtClean="0"/>
              <a:t>spending</a:t>
            </a:r>
            <a:r>
              <a:rPr lang="hu-HU" dirty="0" smtClean="0"/>
              <a:t> </a:t>
            </a:r>
            <a:r>
              <a:rPr lang="hu-HU" dirty="0" err="1" smtClean="0"/>
              <a:t>share</a:t>
            </a:r>
            <a:r>
              <a:rPr lang="hu-HU" dirty="0" smtClean="0"/>
              <a:t> of </a:t>
            </a:r>
            <a:r>
              <a:rPr lang="hu-HU" dirty="0" err="1" smtClean="0"/>
              <a:t>dominant</a:t>
            </a:r>
            <a:r>
              <a:rPr lang="hu-HU" dirty="0"/>
              <a:t> </a:t>
            </a:r>
            <a:r>
              <a:rPr lang="hu-HU" dirty="0" err="1" smtClean="0"/>
              <a:t>supplier</a:t>
            </a:r>
            <a:r>
              <a:rPr lang="hu-HU" dirty="0" smtClean="0"/>
              <a:t> (</a:t>
            </a:r>
            <a:r>
              <a:rPr lang="hu-HU" dirty="0" err="1" smtClean="0"/>
              <a:t>annual</a:t>
            </a:r>
            <a:r>
              <a:rPr lang="hu-HU" dirty="0" smtClean="0"/>
              <a:t>, 10+ </a:t>
            </a:r>
            <a:r>
              <a:rPr lang="hu-HU" dirty="0" err="1" smtClean="0"/>
              <a:t>contracts</a:t>
            </a:r>
            <a:r>
              <a:rPr lang="hu-HU" dirty="0" smtClean="0"/>
              <a:t>)</a:t>
            </a:r>
          </a:p>
          <a:p>
            <a:pPr marL="0" indent="0">
              <a:buNone/>
            </a:pPr>
            <a:endParaRPr lang="hu-HU" sz="1400" dirty="0" smtClean="0"/>
          </a:p>
          <a:p>
            <a:pPr marL="0" indent="0">
              <a:buNone/>
            </a:pPr>
            <a:r>
              <a:rPr lang="hu-HU" i="1" dirty="0" smtClean="0"/>
              <a:t>BUT, </a:t>
            </a:r>
            <a:r>
              <a:rPr lang="hu-HU" i="1" dirty="0" err="1" smtClean="0"/>
              <a:t>need</a:t>
            </a:r>
            <a:r>
              <a:rPr lang="hu-HU" i="1" dirty="0" smtClean="0"/>
              <a:t> </a:t>
            </a:r>
            <a:r>
              <a:rPr lang="hu-HU" i="1" dirty="0" err="1" smtClean="0"/>
              <a:t>for</a:t>
            </a:r>
            <a:r>
              <a:rPr lang="hu-HU" i="1" dirty="0" smtClean="0"/>
              <a:t> </a:t>
            </a:r>
            <a:r>
              <a:rPr lang="hu-HU" i="1" dirty="0" err="1" smtClean="0"/>
              <a:t>organisation</a:t>
            </a:r>
            <a:r>
              <a:rPr lang="hu-HU" i="1" dirty="0" smtClean="0"/>
              <a:t> </a:t>
            </a:r>
            <a:r>
              <a:rPr lang="hu-HU" i="1" dirty="0" err="1" smtClean="0"/>
              <a:t>name</a:t>
            </a:r>
            <a:r>
              <a:rPr lang="hu-HU" i="1" dirty="0" smtClean="0"/>
              <a:t> </a:t>
            </a:r>
            <a:r>
              <a:rPr lang="hu-HU" i="1" dirty="0" err="1" smtClean="0"/>
              <a:t>cleaning</a:t>
            </a:r>
            <a:endParaRPr lang="en-GB" i="1" dirty="0"/>
          </a:p>
        </p:txBody>
      </p:sp>
      <p:sp>
        <p:nvSpPr>
          <p:cNvPr id="7" name="Oval 6"/>
          <p:cNvSpPr/>
          <p:nvPr/>
        </p:nvSpPr>
        <p:spPr>
          <a:xfrm>
            <a:off x="5436096" y="5841664"/>
            <a:ext cx="2749884" cy="53407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47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21813</TotalTime>
  <Words>2952</Words>
  <Application>Microsoft Office PowerPoint</Application>
  <PresentationFormat>On-screen Show (4:3)</PresentationFormat>
  <Paragraphs>464</Paragraphs>
  <Slides>47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7" baseType="lpstr">
      <vt:lpstr>Arial</vt:lpstr>
      <vt:lpstr>Calibri</vt:lpstr>
      <vt:lpstr>Century Schoolbook</vt:lpstr>
      <vt:lpstr>Helvetica</vt:lpstr>
      <vt:lpstr>Palatino Linotype</vt:lpstr>
      <vt:lpstr>TheSansCorrespondence</vt:lpstr>
      <vt:lpstr>Times</vt:lpstr>
      <vt:lpstr>Times New Roman</vt:lpstr>
      <vt:lpstr>Wingdings</vt:lpstr>
      <vt:lpstr>Alapértelmezett terv</vt:lpstr>
      <vt:lpstr>Mobilizing Big Data to control corruption risks in development aid contracts. Insights for IDB</vt:lpstr>
      <vt:lpstr>Three main topics</vt:lpstr>
      <vt:lpstr>I. Corruption proxies &amp; underlying data</vt:lpstr>
      <vt:lpstr>Corruption definition</vt:lpstr>
      <vt:lpstr>Conceptualizing public procurement corruption indicators</vt:lpstr>
      <vt:lpstr>IDB: contracts &amp; projects data</vt:lpstr>
      <vt:lpstr>Corruption risk indicators: IDB</vt:lpstr>
      <vt:lpstr>Macro validity</vt:lpstr>
      <vt:lpstr>Agency capture</vt:lpstr>
      <vt:lpstr>I. Corruption proxies &amp; underlying data: European examples</vt:lpstr>
      <vt:lpstr>Lack of competition ~ single bidding (on national competitive markets)</vt:lpstr>
      <vt:lpstr>Modelling corrupt contracting:  single bidding</vt:lpstr>
      <vt:lpstr>SRI: Expected success of companies by age</vt:lpstr>
      <vt:lpstr>SRI: Observed success of companies at ‚specific’ ages</vt:lpstr>
      <vt:lpstr>Clusters of risk: young firms</vt:lpstr>
      <vt:lpstr>SRI: Politically driven company success: Hungary  a paradigmatic case</vt:lpstr>
      <vt:lpstr>SRI: Politically driven company success: UK exception to the rule</vt:lpstr>
      <vt:lpstr>Minimum data scope for a corruption&amp; collusion risk assessment    See: https://opentender.eu/blog/2017-03-towards-more-transparency/ </vt:lpstr>
      <vt:lpstr>Open data available: DIGIWHIST, BA/DFID &amp; beyond</vt:lpstr>
      <vt:lpstr>II. Risk management tools</vt:lpstr>
      <vt:lpstr>Using data for corruption prevention</vt:lpstr>
      <vt:lpstr>Sectoral risk scoring: infrastructure subsectors</vt:lpstr>
      <vt:lpstr>Corruption risks in infrastructure spending by region</vt:lpstr>
      <vt:lpstr>Organisational risk scoring: EIB example</vt:lpstr>
      <vt:lpstr>Corruption &amp; overpriced projects</vt:lpstr>
      <vt:lpstr>Corruption and road prices</vt:lpstr>
      <vt:lpstr>Complex risk scoring: Corruption risks cluster in contracting networks</vt:lpstr>
      <vt:lpstr>Policy evaluation: Evaluating World Bank: 2003 GWS procurement rule change</vt:lpstr>
      <vt:lpstr>Quality of governance change over time</vt:lpstr>
      <vt:lpstr>Tracking change over time: Changing composition of foreign suppliers?</vt:lpstr>
      <vt:lpstr>Automatic compliance checks: Misplaced tenders: avoiding TED</vt:lpstr>
      <vt:lpstr>Potential contract slicing</vt:lpstr>
      <vt:lpstr>Does gaming matter?</vt:lpstr>
      <vt:lpstr>3 options for tapping into Big Data analytics</vt:lpstr>
      <vt:lpstr>LAC national public procurement landscape</vt:lpstr>
      <vt:lpstr>What is possible on the short term: e.g. Paraguay public data</vt:lpstr>
      <vt:lpstr>III. Reducing rather than displacing corruption in development aid</vt:lpstr>
      <vt:lpstr>Motivation</vt:lpstr>
      <vt:lpstr>Main research question</vt:lpstr>
      <vt:lpstr>Hypotheses</vt:lpstr>
      <vt:lpstr>Data, intervention and causal identification</vt:lpstr>
      <vt:lpstr>Indicators</vt:lpstr>
      <vt:lpstr>Results: full sample</vt:lpstr>
      <vt:lpstr>Results: competitive procedures</vt:lpstr>
      <vt:lpstr>Results: non-competitive procedures</vt:lpstr>
      <vt:lpstr>Conclusions</vt:lpstr>
      <vt:lpstr>Further readings: digiwhist.eu/resources</vt:lpstr>
    </vt:vector>
  </TitlesOfParts>
  <Company>MKIK GVI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mishh</dc:creator>
  <cp:lastModifiedBy>Mihaly Fazekas</cp:lastModifiedBy>
  <cp:revision>3451</cp:revision>
  <dcterms:created xsi:type="dcterms:W3CDTF">2008-06-13T09:28:33Z</dcterms:created>
  <dcterms:modified xsi:type="dcterms:W3CDTF">2018-08-28T18:04:46Z</dcterms:modified>
</cp:coreProperties>
</file>